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12191695" cy="6858000"/>
  <p:notesSz cx="6858000" cy="12191695"/>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777240" y="640080"/>
            <a:ext cx="3657600" cy="457200"/>
          </a:xfrm>
          <a:prstGeom prst="rect">
            <a:avLst/>
          </a:prstGeom>
          <a:noFill/>
          <a:ln/>
        </p:spPr>
        <p:txBody>
          <a:bodyPr wrap="square" rtlCol="0" anchor="ctr"/>
          <a:lstStyle/>
          <a:p>
            <a:pPr indent="0" marL="0">
              <a:buNone/>
            </a:pPr>
            <a:r>
              <a:rPr lang="en-US" sz="1800" b="1" spc="-50" kern="0" dirty="0">
                <a:solidFill>
                  <a:srgbClr val="111111"/>
                </a:solidFill>
                <a:latin typeface="Montserrat" pitchFamily="34" charset="0"/>
                <a:ea typeface="Montserrat" pitchFamily="34" charset="-122"/>
                <a:cs typeface="Montserrat" pitchFamily="34" charset="-120"/>
              </a:rPr>
              <a:t>jenga.fund</a:t>
            </a:r>
            <a:endParaRPr lang="en-US" sz="1800" dirty="0"/>
          </a:p>
        </p:txBody>
      </p:sp>
      <p:sp>
        <p:nvSpPr>
          <p:cNvPr id="3" name="Text 1"/>
          <p:cNvSpPr/>
          <p:nvPr/>
        </p:nvSpPr>
        <p:spPr>
          <a:xfrm>
            <a:off x="777240" y="1737360"/>
            <a:ext cx="5669280" cy="1554480"/>
          </a:xfrm>
          <a:prstGeom prst="rect">
            <a:avLst/>
          </a:prstGeom>
          <a:noFill/>
          <a:ln/>
        </p:spPr>
        <p:txBody>
          <a:bodyPr wrap="square" rtlCol="0" anchor="ctr"/>
          <a:lstStyle/>
          <a:p>
            <a:pPr indent="0" marL="0">
              <a:lnSpc>
                <a:spcPts val="3600"/>
              </a:lnSpc>
              <a:buNone/>
            </a:pPr>
            <a:r>
              <a:rPr lang="en-US" sz="3300" b="1" dirty="0">
                <a:solidFill>
                  <a:srgbClr val="111111"/>
                </a:solidFill>
                <a:latin typeface="Montserrat" pitchFamily="34" charset="0"/>
                <a:ea typeface="Montserrat" pitchFamily="34" charset="-122"/>
                <a:cs typeface="Montserrat" pitchFamily="34" charset="-120"/>
              </a:rPr>
              <a:t>Backing East Africa's AI builders</a:t>
            </a:r>
            <a:endParaRPr lang="en-US" sz="3300" dirty="0"/>
          </a:p>
        </p:txBody>
      </p:sp>
      <p:sp>
        <p:nvSpPr>
          <p:cNvPr id="4" name="Text 2"/>
          <p:cNvSpPr/>
          <p:nvPr/>
        </p:nvSpPr>
        <p:spPr>
          <a:xfrm>
            <a:off x="777240" y="3246120"/>
            <a:ext cx="5486400" cy="365760"/>
          </a:xfrm>
          <a:prstGeom prst="rect">
            <a:avLst/>
          </a:prstGeom>
          <a:noFill/>
          <a:ln/>
        </p:spPr>
        <p:txBody>
          <a:bodyPr wrap="square" rtlCol="0" anchor="ctr"/>
          <a:lstStyle/>
          <a:p>
            <a:pPr indent="0" marL="0">
              <a:buNone/>
            </a:pPr>
            <a:r>
              <a:rPr lang="en-US" sz="1500" b="1" dirty="0">
                <a:solidFill>
                  <a:srgbClr val="111111"/>
                </a:solidFill>
                <a:latin typeface="Montserrat" pitchFamily="34" charset="0"/>
                <a:ea typeface="Montserrat" pitchFamily="34" charset="-122"/>
                <a:cs typeface="Montserrat" pitchFamily="34" charset="-120"/>
              </a:rPr>
              <a:t>jenga   </a:t>
            </a:r>
            <a:pPr indent="0" marL="0">
              <a:buNone/>
            </a:pPr>
            <a:r>
              <a:rPr lang="en-US" sz="1100" spc="100" kern="0" dirty="0">
                <a:solidFill>
                  <a:srgbClr val="1683D8"/>
                </a:solidFill>
                <a:latin typeface="Montserrat" pitchFamily="34" charset="0"/>
                <a:ea typeface="Montserrat" pitchFamily="34" charset="-122"/>
                <a:cs typeface="Montserrat" pitchFamily="34" charset="-120"/>
              </a:rPr>
              <a:t>KISWAHILI   </a:t>
            </a:r>
            <a:pPr indent="0" marL="0">
              <a:buNone/>
            </a:pPr>
            <a:r>
              <a:rPr lang="en-US" sz="1500" i="1" dirty="0">
                <a:solidFill>
                  <a:srgbClr val="666666"/>
                </a:solidFill>
                <a:latin typeface="Montserrat" pitchFamily="34" charset="0"/>
                <a:ea typeface="Montserrat" pitchFamily="34" charset="-122"/>
                <a:cs typeface="Montserrat" pitchFamily="34" charset="-120"/>
              </a:rPr>
              <a:t>verb</a:t>
            </a:r>
            <a:endParaRPr lang="en-US" sz="1500" dirty="0"/>
          </a:p>
        </p:txBody>
      </p:sp>
      <p:sp>
        <p:nvSpPr>
          <p:cNvPr id="5" name="Text 3"/>
          <p:cNvSpPr/>
          <p:nvPr/>
        </p:nvSpPr>
        <p:spPr>
          <a:xfrm>
            <a:off x="777240" y="3611880"/>
            <a:ext cx="5486400" cy="274320"/>
          </a:xfrm>
          <a:prstGeom prst="rect">
            <a:avLst/>
          </a:prstGeom>
          <a:noFill/>
          <a:ln/>
        </p:spPr>
        <p:txBody>
          <a:bodyPr wrap="square" rtlCol="0" anchor="ctr"/>
          <a:lstStyle/>
          <a:p>
            <a:pPr indent="0" marL="0">
              <a:buNone/>
            </a:pPr>
            <a:r>
              <a:rPr lang="en-US" sz="1300" dirty="0">
                <a:solidFill>
                  <a:srgbClr val="666666"/>
                </a:solidFill>
                <a:latin typeface="Montserrat" pitchFamily="34" charset="0"/>
                <a:ea typeface="Montserrat" pitchFamily="34" charset="-122"/>
                <a:cs typeface="Montserrat" pitchFamily="34" charset="-120"/>
              </a:rPr>
              <a:t>to build.</a:t>
            </a:r>
            <a:endParaRPr lang="en-US" sz="1300" dirty="0"/>
          </a:p>
        </p:txBody>
      </p:sp>
      <p:sp>
        <p:nvSpPr>
          <p:cNvPr id="6" name="Text 4"/>
          <p:cNvSpPr/>
          <p:nvPr/>
        </p:nvSpPr>
        <p:spPr>
          <a:xfrm>
            <a:off x="777240" y="4160520"/>
            <a:ext cx="5212080" cy="914400"/>
          </a:xfrm>
          <a:prstGeom prst="rect">
            <a:avLst/>
          </a:prstGeom>
          <a:noFill/>
          <a:ln/>
        </p:spPr>
        <p:txBody>
          <a:bodyPr wrap="square" rtlCol="0" anchor="ctr"/>
          <a:lstStyle/>
          <a:p>
            <a:pPr indent="0" marL="0">
              <a:lnSpc>
                <a:spcPts val="2000"/>
              </a:lnSpc>
              <a:buNone/>
            </a:pPr>
            <a:r>
              <a:rPr lang="en-US" sz="1300" dirty="0">
                <a:solidFill>
                  <a:srgbClr val="666666"/>
                </a:solidFill>
                <a:latin typeface="Montserrat" pitchFamily="34" charset="0"/>
                <a:ea typeface="Montserrat" pitchFamily="34" charset="-122"/>
                <a:cs typeface="Montserrat" pitchFamily="34" charset="-120"/>
              </a:rPr>
              <a:t>The Jenga Fellowship supports East African technical talent building online ventures at their own pace.</a:t>
            </a:r>
            <a:endParaRPr lang="en-US" sz="1300" dirty="0"/>
          </a:p>
        </p:txBody>
      </p:sp>
      <p:pic>
        <p:nvPicPr>
          <p:cNvPr id="7" name="Image 0" descr="/Users/edmund/taf/agentic-workflows-club/.claude/worktrees/recursing-driscoll-d5f411/web/scripts/pptx-assets/map.png">    </p:cNvPr>
          <p:cNvPicPr>
            <a:picLocks noChangeAspect="1"/>
          </p:cNvPicPr>
          <p:nvPr/>
        </p:nvPicPr>
        <p:blipFill>
          <a:blip r:embed="rId1"/>
          <a:stretch>
            <a:fillRect/>
          </a:stretch>
        </p:blipFill>
        <p:spPr>
          <a:xfrm>
            <a:off x="6446520" y="1417320"/>
            <a:ext cx="5029200" cy="3799840"/>
          </a:xfrm>
          <a:prstGeom prst="rect">
            <a:avLst/>
          </a:prstGeom>
        </p:spPr>
      </p:pic>
      <p:sp>
        <p:nvSpPr>
          <p:cNvPr id="8" name="Text 5"/>
          <p:cNvSpPr/>
          <p:nvPr/>
        </p:nvSpPr>
        <p:spPr>
          <a:xfrm>
            <a:off x="6446520" y="5326888"/>
            <a:ext cx="5029200" cy="274320"/>
          </a:xfrm>
          <a:prstGeom prst="rect">
            <a:avLst/>
          </a:prstGeom>
          <a:noFill/>
          <a:ln/>
        </p:spPr>
        <p:txBody>
          <a:bodyPr wrap="square" rtlCol="0" anchor="ctr"/>
          <a:lstStyle/>
          <a:p>
            <a:pPr indent="0" marL="0">
              <a:buNone/>
            </a:pPr>
            <a:r>
              <a:rPr lang="en-US" sz="1100" dirty="0">
                <a:solidFill>
                  <a:srgbClr val="666666"/>
                </a:solidFill>
                <a:latin typeface="Montserrat" pitchFamily="34" charset="0"/>
                <a:ea typeface="Montserrat" pitchFamily="34" charset="-122"/>
                <a:cs typeface="Montserrat" pitchFamily="34" charset="-120"/>
              </a:rPr>
              <a:t>A focus on Anglophone East African countries</a:t>
            </a:r>
            <a:endParaRPr lang="en-US" sz="1100" dirty="0"/>
          </a:p>
        </p:txBody>
      </p:sp>
      <p:sp>
        <p:nvSpPr>
          <p:cNvPr id="9" name="Text 6"/>
          <p:cNvSpPr/>
          <p:nvPr/>
        </p:nvSpPr>
        <p:spPr>
          <a:xfrm>
            <a:off x="9997135" y="6291072"/>
            <a:ext cx="1737360" cy="274320"/>
          </a:xfrm>
          <a:prstGeom prst="rect">
            <a:avLst/>
          </a:prstGeom>
          <a:noFill/>
          <a:ln/>
        </p:spPr>
        <p:txBody>
          <a:bodyPr wrap="square" rtlCol="0" anchor="ctr"/>
          <a:lstStyle/>
          <a:p>
            <a:pPr algn="r" indent="0" marL="0">
              <a:buNone/>
            </a:pPr>
            <a:r>
              <a:rPr lang="en-US" sz="900" spc="200" kern="0" dirty="0">
                <a:solidFill>
                  <a:srgbClr val="666666"/>
                </a:solidFill>
                <a:latin typeface="Consolas" pitchFamily="34" charset="0"/>
                <a:ea typeface="Consolas" pitchFamily="34" charset="-122"/>
                <a:cs typeface="Consolas" pitchFamily="34" charset="-120"/>
              </a:rPr>
              <a:t>01  /  06</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777240" y="685800"/>
            <a:ext cx="5486400" cy="274320"/>
          </a:xfrm>
          <a:prstGeom prst="rect">
            <a:avLst/>
          </a:prstGeom>
          <a:noFill/>
          <a:ln/>
        </p:spPr>
        <p:txBody>
          <a:bodyPr wrap="square" rtlCol="0" anchor="ctr"/>
          <a:lstStyle/>
          <a:p>
            <a:pPr indent="0" marL="0">
              <a:buNone/>
            </a:pPr>
            <a:r>
              <a:rPr lang="en-US" sz="1000" b="1" spc="200" kern="0" dirty="0">
                <a:solidFill>
                  <a:srgbClr val="666666"/>
                </a:solidFill>
                <a:latin typeface="Montserrat" pitchFamily="34" charset="0"/>
                <a:ea typeface="Montserrat" pitchFamily="34" charset="-122"/>
                <a:cs typeface="Montserrat" pitchFamily="34" charset="-120"/>
              </a:rPr>
              <a:t>WHY NOW</a:t>
            </a:r>
            <a:endParaRPr lang="en-US" sz="1000" dirty="0"/>
          </a:p>
        </p:txBody>
      </p:sp>
      <p:sp>
        <p:nvSpPr>
          <p:cNvPr id="3" name="Text 1"/>
          <p:cNvSpPr/>
          <p:nvPr/>
        </p:nvSpPr>
        <p:spPr>
          <a:xfrm>
            <a:off x="777240" y="1051560"/>
            <a:ext cx="10607040" cy="731520"/>
          </a:xfrm>
          <a:prstGeom prst="rect">
            <a:avLst/>
          </a:prstGeom>
          <a:noFill/>
          <a:ln/>
        </p:spPr>
        <p:txBody>
          <a:bodyPr wrap="square" rtlCol="0" anchor="ctr"/>
          <a:lstStyle/>
          <a:p>
            <a:pPr indent="0" marL="0">
              <a:buNone/>
            </a:pPr>
            <a:r>
              <a:rPr lang="en-US" sz="3000" b="1" dirty="0">
                <a:solidFill>
                  <a:srgbClr val="111111"/>
                </a:solidFill>
                <a:latin typeface="Montserrat" pitchFamily="34" charset="0"/>
                <a:ea typeface="Montserrat" pitchFamily="34" charset="-122"/>
                <a:cs typeface="Montserrat" pitchFamily="34" charset="-120"/>
              </a:rPr>
              <a:t>Local talent, a global market.</a:t>
            </a:r>
            <a:endParaRPr lang="en-US" sz="3000" dirty="0"/>
          </a:p>
        </p:txBody>
      </p:sp>
      <p:sp>
        <p:nvSpPr>
          <p:cNvPr id="4" name="Text 2"/>
          <p:cNvSpPr/>
          <p:nvPr/>
        </p:nvSpPr>
        <p:spPr>
          <a:xfrm>
            <a:off x="777240" y="1874520"/>
            <a:ext cx="8686800" cy="822960"/>
          </a:xfrm>
          <a:prstGeom prst="rect">
            <a:avLst/>
          </a:prstGeom>
          <a:noFill/>
          <a:ln/>
        </p:spPr>
        <p:txBody>
          <a:bodyPr wrap="square" rtlCol="0" anchor="ctr"/>
          <a:lstStyle/>
          <a:p>
            <a:pPr indent="0" marL="0">
              <a:lnSpc>
                <a:spcPts val="2000"/>
              </a:lnSpc>
              <a:buNone/>
            </a:pPr>
            <a:r>
              <a:rPr lang="en-US" sz="1300" dirty="0">
                <a:solidFill>
                  <a:srgbClr val="666666"/>
                </a:solidFill>
                <a:latin typeface="Montserrat" pitchFamily="34" charset="0"/>
                <a:ea typeface="Montserrat" pitchFamily="34" charset="-122"/>
                <a:cs typeface="Montserrat" pitchFamily="34" charset="-120"/>
              </a:rPr>
              <a:t>East Africa has more capable young builders than it has traditional jobs. AI lets them ship real products, and the internet lets them sell those products anywhere. That combination is new.</a:t>
            </a:r>
            <a:endParaRPr lang="en-US" sz="1300" dirty="0"/>
          </a:p>
        </p:txBody>
      </p:sp>
      <p:sp>
        <p:nvSpPr>
          <p:cNvPr id="5" name="Shape 3"/>
          <p:cNvSpPr/>
          <p:nvPr/>
        </p:nvSpPr>
        <p:spPr>
          <a:xfrm>
            <a:off x="777240" y="3200400"/>
            <a:ext cx="3383280" cy="2651760"/>
          </a:xfrm>
          <a:prstGeom prst="roundRect">
            <a:avLst>
              <a:gd name="adj" fmla="val 2414"/>
            </a:avLst>
          </a:prstGeom>
          <a:solidFill>
            <a:srgbClr val="F5F5F5"/>
          </a:solidFill>
          <a:ln w="12700">
            <a:solidFill>
              <a:srgbClr val="E5E5E5"/>
            </a:solidFill>
            <a:prstDash val="solid"/>
          </a:ln>
        </p:spPr>
      </p:sp>
      <p:sp>
        <p:nvSpPr>
          <p:cNvPr id="6" name="Text 4"/>
          <p:cNvSpPr/>
          <p:nvPr/>
        </p:nvSpPr>
        <p:spPr>
          <a:xfrm>
            <a:off x="1051560" y="3474720"/>
            <a:ext cx="2834640" cy="274320"/>
          </a:xfrm>
          <a:prstGeom prst="rect">
            <a:avLst/>
          </a:prstGeom>
          <a:noFill/>
          <a:ln/>
        </p:spPr>
        <p:txBody>
          <a:bodyPr wrap="square" rtlCol="0" anchor="ctr"/>
          <a:lstStyle/>
          <a:p>
            <a:pPr indent="0" marL="0">
              <a:buNone/>
            </a:pPr>
            <a:r>
              <a:rPr lang="en-US" sz="1000" spc="200" kern="0" dirty="0">
                <a:solidFill>
                  <a:srgbClr val="666666"/>
                </a:solidFill>
                <a:latin typeface="Consolas" pitchFamily="34" charset="0"/>
                <a:ea typeface="Consolas" pitchFamily="34" charset="-122"/>
                <a:cs typeface="Consolas" pitchFamily="34" charset="-120"/>
              </a:rPr>
              <a:t>TALENT</a:t>
            </a:r>
            <a:endParaRPr lang="en-US" sz="1000" dirty="0"/>
          </a:p>
        </p:txBody>
      </p:sp>
      <p:sp>
        <p:nvSpPr>
          <p:cNvPr id="7" name="Text 5"/>
          <p:cNvSpPr/>
          <p:nvPr/>
        </p:nvSpPr>
        <p:spPr>
          <a:xfrm>
            <a:off x="1051560" y="3840480"/>
            <a:ext cx="2926080" cy="548640"/>
          </a:xfrm>
          <a:prstGeom prst="rect">
            <a:avLst/>
          </a:prstGeom>
          <a:noFill/>
          <a:ln/>
        </p:spPr>
        <p:txBody>
          <a:bodyPr wrap="square" rtlCol="0" anchor="ctr"/>
          <a:lstStyle/>
          <a:p>
            <a:pPr indent="0" marL="0">
              <a:buNone/>
            </a:pPr>
            <a:r>
              <a:rPr lang="en-US" sz="2300" b="1" dirty="0">
                <a:solidFill>
                  <a:srgbClr val="1683D8"/>
                </a:solidFill>
                <a:latin typeface="Montserrat" pitchFamily="34" charset="0"/>
                <a:ea typeface="Montserrat" pitchFamily="34" charset="-122"/>
                <a:cs typeface="Montserrat" pitchFamily="34" charset="-120"/>
              </a:rPr>
              <a:t>1 in 3</a:t>
            </a:r>
            <a:endParaRPr lang="en-US" sz="2300" dirty="0"/>
          </a:p>
        </p:txBody>
      </p:sp>
      <p:sp>
        <p:nvSpPr>
          <p:cNvPr id="8" name="Text 6"/>
          <p:cNvSpPr/>
          <p:nvPr/>
        </p:nvSpPr>
        <p:spPr>
          <a:xfrm>
            <a:off x="1051560" y="4526280"/>
            <a:ext cx="2834640" cy="1097280"/>
          </a:xfrm>
          <a:prstGeom prst="rect">
            <a:avLst/>
          </a:prstGeom>
          <a:noFill/>
          <a:ln/>
        </p:spPr>
        <p:txBody>
          <a:bodyPr wrap="square" rtlCol="0" anchor="t"/>
          <a:lstStyle/>
          <a:p>
            <a:pPr indent="0" marL="0">
              <a:lnSpc>
                <a:spcPts val="1700"/>
              </a:lnSpc>
              <a:buNone/>
            </a:pPr>
            <a:r>
              <a:rPr lang="en-US" sz="1200" dirty="0">
                <a:solidFill>
                  <a:srgbClr val="666666"/>
                </a:solidFill>
                <a:latin typeface="Montserrat" pitchFamily="34" charset="0"/>
                <a:ea typeface="Montserrat" pitchFamily="34" charset="-122"/>
                <a:cs typeface="Montserrat" pitchFamily="34" charset="-120"/>
              </a:rPr>
              <a:t>of the world's young people will be African by 2050, the youngest workforce on earth.</a:t>
            </a:r>
            <a:endParaRPr lang="en-US" sz="1200" dirty="0"/>
          </a:p>
        </p:txBody>
      </p:sp>
      <p:sp>
        <p:nvSpPr>
          <p:cNvPr id="9" name="Shape 7"/>
          <p:cNvSpPr/>
          <p:nvPr/>
        </p:nvSpPr>
        <p:spPr>
          <a:xfrm>
            <a:off x="4407408" y="3200400"/>
            <a:ext cx="3383280" cy="2651760"/>
          </a:xfrm>
          <a:prstGeom prst="roundRect">
            <a:avLst>
              <a:gd name="adj" fmla="val 2414"/>
            </a:avLst>
          </a:prstGeom>
          <a:solidFill>
            <a:srgbClr val="F5F5F5"/>
          </a:solidFill>
          <a:ln w="12700">
            <a:solidFill>
              <a:srgbClr val="E5E5E5"/>
            </a:solidFill>
            <a:prstDash val="solid"/>
          </a:ln>
        </p:spPr>
      </p:sp>
      <p:sp>
        <p:nvSpPr>
          <p:cNvPr id="10" name="Text 8"/>
          <p:cNvSpPr/>
          <p:nvPr/>
        </p:nvSpPr>
        <p:spPr>
          <a:xfrm>
            <a:off x="4681728" y="3474720"/>
            <a:ext cx="2834640" cy="274320"/>
          </a:xfrm>
          <a:prstGeom prst="rect">
            <a:avLst/>
          </a:prstGeom>
          <a:noFill/>
          <a:ln/>
        </p:spPr>
        <p:txBody>
          <a:bodyPr wrap="square" rtlCol="0" anchor="ctr"/>
          <a:lstStyle/>
          <a:p>
            <a:pPr indent="0" marL="0">
              <a:buNone/>
            </a:pPr>
            <a:r>
              <a:rPr lang="en-US" sz="1000" spc="200" kern="0" dirty="0">
                <a:solidFill>
                  <a:srgbClr val="666666"/>
                </a:solidFill>
                <a:latin typeface="Consolas" pitchFamily="34" charset="0"/>
                <a:ea typeface="Consolas" pitchFamily="34" charset="-122"/>
                <a:cs typeface="Consolas" pitchFamily="34" charset="-120"/>
              </a:rPr>
              <a:t>TOOLS</a:t>
            </a:r>
            <a:endParaRPr lang="en-US" sz="1000" dirty="0"/>
          </a:p>
        </p:txBody>
      </p:sp>
      <p:sp>
        <p:nvSpPr>
          <p:cNvPr id="11" name="Text 9"/>
          <p:cNvSpPr/>
          <p:nvPr/>
        </p:nvSpPr>
        <p:spPr>
          <a:xfrm>
            <a:off x="4681728" y="3840480"/>
            <a:ext cx="2926080" cy="548640"/>
          </a:xfrm>
          <a:prstGeom prst="rect">
            <a:avLst/>
          </a:prstGeom>
          <a:noFill/>
          <a:ln/>
        </p:spPr>
        <p:txBody>
          <a:bodyPr wrap="square" rtlCol="0" anchor="ctr"/>
          <a:lstStyle/>
          <a:p>
            <a:pPr indent="0" marL="0">
              <a:buNone/>
            </a:pPr>
            <a:r>
              <a:rPr lang="en-US" sz="2300" b="1" dirty="0">
                <a:solidFill>
                  <a:srgbClr val="666666"/>
                </a:solidFill>
                <a:latin typeface="Montserrat" pitchFamily="34" charset="0"/>
                <a:ea typeface="Montserrat" pitchFamily="34" charset="-122"/>
                <a:cs typeface="Montserrat" pitchFamily="34" charset="-120"/>
              </a:rPr>
              <a:t>Months </a:t>
            </a:r>
            <a:pPr indent="0" marL="0">
              <a:buNone/>
            </a:pPr>
            <a:r>
              <a:rPr lang="en-US" sz="2300" b="1" dirty="0">
                <a:solidFill>
                  <a:srgbClr val="1683D8"/>
                </a:solidFill>
                <a:latin typeface="Montserrat" pitchFamily="34" charset="0"/>
                <a:ea typeface="Montserrat" pitchFamily="34" charset="-122"/>
                <a:cs typeface="Montserrat" pitchFamily="34" charset="-120"/>
              </a:rPr>
              <a:t>→ Days</a:t>
            </a:r>
            <a:endParaRPr lang="en-US" sz="2300" dirty="0"/>
          </a:p>
        </p:txBody>
      </p:sp>
      <p:sp>
        <p:nvSpPr>
          <p:cNvPr id="12" name="Text 10"/>
          <p:cNvSpPr/>
          <p:nvPr/>
        </p:nvSpPr>
        <p:spPr>
          <a:xfrm>
            <a:off x="4681728" y="4526280"/>
            <a:ext cx="2834640" cy="1097280"/>
          </a:xfrm>
          <a:prstGeom prst="rect">
            <a:avLst/>
          </a:prstGeom>
          <a:noFill/>
          <a:ln/>
        </p:spPr>
        <p:txBody>
          <a:bodyPr wrap="square" rtlCol="0" anchor="t"/>
          <a:lstStyle/>
          <a:p>
            <a:pPr indent="0" marL="0">
              <a:lnSpc>
                <a:spcPts val="1700"/>
              </a:lnSpc>
              <a:buNone/>
            </a:pPr>
            <a:r>
              <a:rPr lang="en-US" sz="1200" dirty="0">
                <a:solidFill>
                  <a:srgbClr val="666666"/>
                </a:solidFill>
                <a:latin typeface="Montserrat" pitchFamily="34" charset="0"/>
                <a:ea typeface="Montserrat" pitchFamily="34" charset="-122"/>
                <a:cs typeface="Montserrat" pitchFamily="34" charset="-120"/>
              </a:rPr>
              <a:t>What took a team months, a motivated builder now ships in days with AI.</a:t>
            </a:r>
            <a:endParaRPr lang="en-US" sz="1200" dirty="0"/>
          </a:p>
        </p:txBody>
      </p:sp>
      <p:sp>
        <p:nvSpPr>
          <p:cNvPr id="13" name="Shape 11"/>
          <p:cNvSpPr/>
          <p:nvPr/>
        </p:nvSpPr>
        <p:spPr>
          <a:xfrm>
            <a:off x="8037576" y="3200400"/>
            <a:ext cx="3383280" cy="2651760"/>
          </a:xfrm>
          <a:prstGeom prst="roundRect">
            <a:avLst>
              <a:gd name="adj" fmla="val 2414"/>
            </a:avLst>
          </a:prstGeom>
          <a:solidFill>
            <a:srgbClr val="F5F5F5"/>
          </a:solidFill>
          <a:ln w="12700">
            <a:solidFill>
              <a:srgbClr val="E5E5E5"/>
            </a:solidFill>
            <a:prstDash val="solid"/>
          </a:ln>
        </p:spPr>
      </p:sp>
      <p:sp>
        <p:nvSpPr>
          <p:cNvPr id="14" name="Text 12"/>
          <p:cNvSpPr/>
          <p:nvPr/>
        </p:nvSpPr>
        <p:spPr>
          <a:xfrm>
            <a:off x="8311896" y="3474720"/>
            <a:ext cx="2834640" cy="274320"/>
          </a:xfrm>
          <a:prstGeom prst="rect">
            <a:avLst/>
          </a:prstGeom>
          <a:noFill/>
          <a:ln/>
        </p:spPr>
        <p:txBody>
          <a:bodyPr wrap="square" rtlCol="0" anchor="ctr"/>
          <a:lstStyle/>
          <a:p>
            <a:pPr indent="0" marL="0">
              <a:buNone/>
            </a:pPr>
            <a:r>
              <a:rPr lang="en-US" sz="1000" spc="200" kern="0" dirty="0">
                <a:solidFill>
                  <a:srgbClr val="666666"/>
                </a:solidFill>
                <a:latin typeface="Consolas" pitchFamily="34" charset="0"/>
                <a:ea typeface="Consolas" pitchFamily="34" charset="-122"/>
                <a:cs typeface="Consolas" pitchFamily="34" charset="-120"/>
              </a:rPr>
              <a:t>MARKET</a:t>
            </a:r>
            <a:endParaRPr lang="en-US" sz="1000" dirty="0"/>
          </a:p>
        </p:txBody>
      </p:sp>
      <p:sp>
        <p:nvSpPr>
          <p:cNvPr id="15" name="Text 13"/>
          <p:cNvSpPr/>
          <p:nvPr/>
        </p:nvSpPr>
        <p:spPr>
          <a:xfrm>
            <a:off x="8311896" y="3840480"/>
            <a:ext cx="2926080" cy="548640"/>
          </a:xfrm>
          <a:prstGeom prst="rect">
            <a:avLst/>
          </a:prstGeom>
          <a:noFill/>
          <a:ln/>
        </p:spPr>
        <p:txBody>
          <a:bodyPr wrap="square" rtlCol="0" anchor="ctr"/>
          <a:lstStyle/>
          <a:p>
            <a:pPr indent="0" marL="0">
              <a:buNone/>
            </a:pPr>
            <a:r>
              <a:rPr lang="en-US" sz="2300" b="1" dirty="0">
                <a:solidFill>
                  <a:srgbClr val="666666"/>
                </a:solidFill>
                <a:latin typeface="Montserrat" pitchFamily="34" charset="0"/>
                <a:ea typeface="Montserrat" pitchFamily="34" charset="-122"/>
                <a:cs typeface="Montserrat" pitchFamily="34" charset="-120"/>
              </a:rPr>
              <a:t>$15B </a:t>
            </a:r>
            <a:pPr indent="0" marL="0">
              <a:buNone/>
            </a:pPr>
            <a:r>
              <a:rPr lang="en-US" sz="2300" b="1" dirty="0">
                <a:solidFill>
                  <a:srgbClr val="666666"/>
                </a:solidFill>
                <a:latin typeface="Montserrat" pitchFamily="34" charset="0"/>
                <a:ea typeface="Montserrat" pitchFamily="34" charset="-122"/>
                <a:cs typeface="Montserrat" pitchFamily="34" charset="-120"/>
              </a:rPr>
              <a:t>→ </a:t>
            </a:r>
            <a:pPr indent="0" marL="0">
              <a:buNone/>
            </a:pPr>
            <a:r>
              <a:rPr lang="en-US" sz="2300" b="1" dirty="0">
                <a:solidFill>
                  <a:srgbClr val="16A34A"/>
                </a:solidFill>
                <a:latin typeface="Montserrat" pitchFamily="34" charset="0"/>
                <a:ea typeface="Montserrat" pitchFamily="34" charset="-122"/>
                <a:cs typeface="Montserrat" pitchFamily="34" charset="-120"/>
              </a:rPr>
              <a:t>$300B</a:t>
            </a:r>
            <a:endParaRPr lang="en-US" sz="2300" dirty="0"/>
          </a:p>
        </p:txBody>
      </p:sp>
      <p:sp>
        <p:nvSpPr>
          <p:cNvPr id="16" name="Text 14"/>
          <p:cNvSpPr/>
          <p:nvPr/>
        </p:nvSpPr>
        <p:spPr>
          <a:xfrm>
            <a:off x="8311896" y="4526280"/>
            <a:ext cx="2834640" cy="1097280"/>
          </a:xfrm>
          <a:prstGeom prst="rect">
            <a:avLst/>
          </a:prstGeom>
          <a:noFill/>
          <a:ln/>
        </p:spPr>
        <p:txBody>
          <a:bodyPr wrap="square" rtlCol="0" anchor="t"/>
          <a:lstStyle/>
          <a:p>
            <a:pPr indent="0" marL="0">
              <a:lnSpc>
                <a:spcPts val="1700"/>
              </a:lnSpc>
              <a:buNone/>
            </a:pPr>
            <a:r>
              <a:rPr lang="en-US" sz="1200" dirty="0">
                <a:solidFill>
                  <a:srgbClr val="666666"/>
                </a:solidFill>
                <a:latin typeface="Montserrat" pitchFamily="34" charset="0"/>
                <a:ea typeface="Montserrat" pitchFamily="34" charset="-122"/>
                <a:cs typeface="Montserrat" pitchFamily="34" charset="-120"/>
              </a:rPr>
              <a:t>Africa's SaaS market versus the global one. Both are wins.</a:t>
            </a:r>
            <a:endParaRPr lang="en-US" sz="1200" dirty="0"/>
          </a:p>
        </p:txBody>
      </p:sp>
      <p:sp>
        <p:nvSpPr>
          <p:cNvPr id="17" name="Text 15"/>
          <p:cNvSpPr/>
          <p:nvPr/>
        </p:nvSpPr>
        <p:spPr>
          <a:xfrm>
            <a:off x="9997135" y="6291072"/>
            <a:ext cx="1737360" cy="274320"/>
          </a:xfrm>
          <a:prstGeom prst="rect">
            <a:avLst/>
          </a:prstGeom>
          <a:noFill/>
          <a:ln/>
        </p:spPr>
        <p:txBody>
          <a:bodyPr wrap="square" rtlCol="0" anchor="ctr"/>
          <a:lstStyle/>
          <a:p>
            <a:pPr algn="r" indent="0" marL="0">
              <a:buNone/>
            </a:pPr>
            <a:r>
              <a:rPr lang="en-US" sz="900" spc="200" kern="0" dirty="0">
                <a:solidFill>
                  <a:srgbClr val="666666"/>
                </a:solidFill>
                <a:latin typeface="Consolas" pitchFamily="34" charset="0"/>
                <a:ea typeface="Consolas" pitchFamily="34" charset="-122"/>
                <a:cs typeface="Consolas" pitchFamily="34" charset="-120"/>
              </a:rPr>
              <a:t>02  /  06</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777240" y="1463040"/>
            <a:ext cx="5212080" cy="1645920"/>
          </a:xfrm>
          <a:prstGeom prst="rect">
            <a:avLst/>
          </a:prstGeom>
          <a:noFill/>
          <a:ln/>
        </p:spPr>
        <p:txBody>
          <a:bodyPr wrap="square" rtlCol="0" anchor="t"/>
          <a:lstStyle/>
          <a:p>
            <a:pPr indent="0" marL="0">
              <a:lnSpc>
                <a:spcPts val="3300"/>
              </a:lnSpc>
              <a:buNone/>
            </a:pPr>
            <a:r>
              <a:rPr lang="en-US" sz="2800" b="1" dirty="0">
                <a:solidFill>
                  <a:srgbClr val="111111"/>
                </a:solidFill>
                <a:latin typeface="Montserrat" pitchFamily="34" charset="0"/>
                <a:ea typeface="Montserrat" pitchFamily="34" charset="-122"/>
                <a:cs typeface="Montserrat" pitchFamily="34" charset="-120"/>
              </a:rPr>
              <a:t>A rolling cohort of </a:t>
            </a:r>
            <a:pPr indent="0" marL="0">
              <a:lnSpc>
                <a:spcPts val="3300"/>
              </a:lnSpc>
              <a:buNone/>
            </a:pPr>
            <a:r>
              <a:rPr lang="en-US" sz="2800" b="1" dirty="0">
                <a:solidFill>
                  <a:srgbClr val="1683D8"/>
                </a:solidFill>
                <a:latin typeface="Montserrat" pitchFamily="34" charset="0"/>
                <a:ea typeface="Montserrat" pitchFamily="34" charset="-122"/>
                <a:cs typeface="Montserrat" pitchFamily="34" charset="-120"/>
              </a:rPr>
              <a:t>100</a:t>
            </a:r>
            <a:pPr indent="0" marL="0">
              <a:lnSpc>
                <a:spcPts val="3300"/>
              </a:lnSpc>
              <a:buNone/>
            </a:pPr>
            <a:r>
              <a:rPr lang="en-US" sz="2800" b="1" dirty="0">
                <a:solidFill>
                  <a:srgbClr val="111111"/>
                </a:solidFill>
                <a:latin typeface="Montserrat" pitchFamily="34" charset="0"/>
                <a:ea typeface="Montserrat" pitchFamily="34" charset="-122"/>
                <a:cs typeface="Montserrat" pitchFamily="34" charset="-120"/>
              </a:rPr>
              <a:t>, climbing to their first </a:t>
            </a:r>
            <a:pPr indent="0" marL="0">
              <a:lnSpc>
                <a:spcPts val="3300"/>
              </a:lnSpc>
              <a:buNone/>
            </a:pPr>
            <a:r>
              <a:rPr lang="en-US" sz="2800" b="1" dirty="0">
                <a:solidFill>
                  <a:srgbClr val="16A34A"/>
                </a:solidFill>
                <a:latin typeface="Montserrat" pitchFamily="34" charset="0"/>
                <a:ea typeface="Montserrat" pitchFamily="34" charset="-122"/>
                <a:cs typeface="Montserrat" pitchFamily="34" charset="-120"/>
              </a:rPr>
              <a:t>$100</a:t>
            </a:r>
            <a:endParaRPr lang="en-US" sz="2800" dirty="0"/>
          </a:p>
        </p:txBody>
      </p:sp>
      <p:sp>
        <p:nvSpPr>
          <p:cNvPr id="3" name="Text 1"/>
          <p:cNvSpPr/>
          <p:nvPr/>
        </p:nvSpPr>
        <p:spPr>
          <a:xfrm>
            <a:off x="777240" y="3383280"/>
            <a:ext cx="4937760" cy="1463040"/>
          </a:xfrm>
          <a:prstGeom prst="rect">
            <a:avLst/>
          </a:prstGeom>
          <a:noFill/>
          <a:ln/>
        </p:spPr>
        <p:txBody>
          <a:bodyPr wrap="square" rtlCol="0" anchor="ctr"/>
          <a:lstStyle/>
          <a:p>
            <a:pPr indent="0" marL="0">
              <a:lnSpc>
                <a:spcPts val="2000"/>
              </a:lnSpc>
              <a:buNone/>
            </a:pPr>
            <a:r>
              <a:rPr lang="en-US" sz="1300" dirty="0">
                <a:solidFill>
                  <a:srgbClr val="666666"/>
                </a:solidFill>
                <a:latin typeface="Montserrat" pitchFamily="34" charset="0"/>
                <a:ea typeface="Montserrat" pitchFamily="34" charset="-122"/>
                <a:cs typeface="Montserrat" pitchFamily="34" charset="-120"/>
              </a:rPr>
              <a:t>Jenga Fellows runs as one self-paced virtual cohort. A new fellow joins only when someone graduates or drops out. They graduate when they earn their first $100 online.</a:t>
            </a:r>
            <a:endParaRPr lang="en-US" sz="1300" dirty="0"/>
          </a:p>
        </p:txBody>
      </p:sp>
      <p:pic>
        <p:nvPicPr>
          <p:cNvPr id="4" name="Image 0" descr="/Users/edmund/taf/agentic-workflows-club/.claude/worktrees/recursing-driscoll-d5f411/web/scripts/pptx-assets/cohort.png">    </p:cNvPr>
          <p:cNvPicPr>
            <a:picLocks noChangeAspect="1"/>
          </p:cNvPicPr>
          <p:nvPr/>
        </p:nvPicPr>
        <p:blipFill>
          <a:blip r:embed="rId1"/>
          <a:stretch>
            <a:fillRect/>
          </a:stretch>
        </p:blipFill>
        <p:spPr>
          <a:xfrm>
            <a:off x="6309360" y="1424587"/>
            <a:ext cx="5486400" cy="4008826"/>
          </a:xfrm>
          <a:prstGeom prst="rect">
            <a:avLst/>
          </a:prstGeom>
        </p:spPr>
      </p:pic>
      <p:sp>
        <p:nvSpPr>
          <p:cNvPr id="5" name="Text 2"/>
          <p:cNvSpPr/>
          <p:nvPr/>
        </p:nvSpPr>
        <p:spPr>
          <a:xfrm>
            <a:off x="9997135" y="6291072"/>
            <a:ext cx="1737360" cy="274320"/>
          </a:xfrm>
          <a:prstGeom prst="rect">
            <a:avLst/>
          </a:prstGeom>
          <a:noFill/>
          <a:ln/>
        </p:spPr>
        <p:txBody>
          <a:bodyPr wrap="square" rtlCol="0" anchor="ctr"/>
          <a:lstStyle/>
          <a:p>
            <a:pPr algn="r" indent="0" marL="0">
              <a:buNone/>
            </a:pPr>
            <a:r>
              <a:rPr lang="en-US" sz="900" spc="200" kern="0" dirty="0">
                <a:solidFill>
                  <a:srgbClr val="666666"/>
                </a:solidFill>
                <a:latin typeface="Consolas" pitchFamily="34" charset="0"/>
                <a:ea typeface="Consolas" pitchFamily="34" charset="-122"/>
                <a:cs typeface="Consolas" pitchFamily="34" charset="-120"/>
              </a:rPr>
              <a:t>03  /  06</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777240" y="1737360"/>
            <a:ext cx="4937760" cy="1463040"/>
          </a:xfrm>
          <a:prstGeom prst="rect">
            <a:avLst/>
          </a:prstGeom>
          <a:noFill/>
          <a:ln/>
        </p:spPr>
        <p:txBody>
          <a:bodyPr wrap="square" rtlCol="0" anchor="ctr"/>
          <a:lstStyle/>
          <a:p>
            <a:pPr indent="0" marL="0">
              <a:lnSpc>
                <a:spcPts val="3300"/>
              </a:lnSpc>
              <a:buNone/>
            </a:pPr>
            <a:r>
              <a:rPr lang="en-US" sz="2800" b="1" dirty="0">
                <a:solidFill>
                  <a:srgbClr val="111111"/>
                </a:solidFill>
                <a:latin typeface="Montserrat" pitchFamily="34" charset="0"/>
                <a:ea typeface="Montserrat" pitchFamily="34" charset="-122"/>
                <a:cs typeface="Montserrat" pitchFamily="34" charset="-120"/>
              </a:rPr>
              <a:t>Not just access. A support system.</a:t>
            </a:r>
            <a:endParaRPr lang="en-US" sz="2800" dirty="0"/>
          </a:p>
        </p:txBody>
      </p:sp>
      <p:sp>
        <p:nvSpPr>
          <p:cNvPr id="3" name="Text 1"/>
          <p:cNvSpPr/>
          <p:nvPr/>
        </p:nvSpPr>
        <p:spPr>
          <a:xfrm>
            <a:off x="777240" y="3566160"/>
            <a:ext cx="4754880" cy="1463040"/>
          </a:xfrm>
          <a:prstGeom prst="rect">
            <a:avLst/>
          </a:prstGeom>
          <a:noFill/>
          <a:ln/>
        </p:spPr>
        <p:txBody>
          <a:bodyPr wrap="square" rtlCol="0" anchor="ctr"/>
          <a:lstStyle/>
          <a:p>
            <a:pPr indent="0" marL="0">
              <a:lnSpc>
                <a:spcPts val="2000"/>
              </a:lnSpc>
              <a:buNone/>
            </a:pPr>
            <a:r>
              <a:rPr lang="en-US" sz="1300" dirty="0">
                <a:solidFill>
                  <a:srgbClr val="666666"/>
                </a:solidFill>
                <a:latin typeface="Montserrat" pitchFamily="34" charset="0"/>
                <a:ea typeface="Montserrat" pitchFamily="34" charset="-122"/>
                <a:cs typeface="Montserrat" pitchFamily="34" charset="-120"/>
              </a:rPr>
              <a:t>Each Jenga Fellow gets frontier tools, a weekly live rhythm to get unstuck and celebrate wins, and an always-on forum that carries momentum between sessions.</a:t>
            </a:r>
            <a:endParaRPr lang="en-US" sz="1300" dirty="0"/>
          </a:p>
        </p:txBody>
      </p:sp>
      <p:sp>
        <p:nvSpPr>
          <p:cNvPr id="4" name="Text 2"/>
          <p:cNvSpPr/>
          <p:nvPr/>
        </p:nvSpPr>
        <p:spPr>
          <a:xfrm>
            <a:off x="6217920" y="1143000"/>
            <a:ext cx="457200" cy="365760"/>
          </a:xfrm>
          <a:prstGeom prst="rect">
            <a:avLst/>
          </a:prstGeom>
          <a:noFill/>
          <a:ln/>
        </p:spPr>
        <p:txBody>
          <a:bodyPr wrap="square" rtlCol="0" anchor="ctr"/>
          <a:lstStyle/>
          <a:p>
            <a:pPr indent="0" marL="0">
              <a:buNone/>
            </a:pPr>
            <a:r>
              <a:rPr lang="en-US" sz="1300" b="1" dirty="0">
                <a:solidFill>
                  <a:srgbClr val="1683D8"/>
                </a:solidFill>
                <a:latin typeface="Consolas" pitchFamily="34" charset="0"/>
                <a:ea typeface="Consolas" pitchFamily="34" charset="-122"/>
                <a:cs typeface="Consolas" pitchFamily="34" charset="-120"/>
              </a:rPr>
              <a:t>01</a:t>
            </a:r>
            <a:endParaRPr lang="en-US" sz="1300" dirty="0"/>
          </a:p>
        </p:txBody>
      </p:sp>
      <p:pic>
        <p:nvPicPr>
          <p:cNvPr id="5" name="Image 0" descr="/Users/edmund/taf/agentic-workflows-club/.claude/worktrees/recursing-driscoll-d5f411/web/scripts/pptx-assets/codex.png">    </p:cNvPr>
          <p:cNvPicPr>
            <a:picLocks noChangeAspect="1"/>
          </p:cNvPicPr>
          <p:nvPr/>
        </p:nvPicPr>
        <p:blipFill>
          <a:blip r:embed="rId1"/>
          <a:stretch>
            <a:fillRect/>
          </a:stretch>
        </p:blipFill>
        <p:spPr>
          <a:xfrm>
            <a:off x="6766560" y="1143000"/>
            <a:ext cx="384048" cy="384048"/>
          </a:xfrm>
          <a:prstGeom prst="rect">
            <a:avLst/>
          </a:prstGeom>
        </p:spPr>
      </p:pic>
      <p:pic>
        <p:nvPicPr>
          <p:cNvPr id="6" name="Image 1" descr="/Users/edmund/taf/agentic-workflows-club/.claude/worktrees/recursing-driscoll-d5f411/web/scripts/pptx-assets/starfish.png">    </p:cNvPr>
          <p:cNvPicPr>
            <a:picLocks noChangeAspect="1"/>
          </p:cNvPicPr>
          <p:nvPr/>
        </p:nvPicPr>
        <p:blipFill>
          <a:blip r:embed="rId2"/>
          <a:stretch>
            <a:fillRect/>
          </a:stretch>
        </p:blipFill>
        <p:spPr>
          <a:xfrm>
            <a:off x="6931152" y="1481328"/>
            <a:ext cx="365760" cy="384048"/>
          </a:xfrm>
          <a:prstGeom prst="rect">
            <a:avLst/>
          </a:prstGeom>
        </p:spPr>
      </p:pic>
      <p:sp>
        <p:nvSpPr>
          <p:cNvPr id="7" name="Text 3"/>
          <p:cNvSpPr/>
          <p:nvPr/>
        </p:nvSpPr>
        <p:spPr>
          <a:xfrm>
            <a:off x="7589520" y="1097280"/>
            <a:ext cx="4099255" cy="228600"/>
          </a:xfrm>
          <a:prstGeom prst="rect">
            <a:avLst/>
          </a:prstGeom>
          <a:noFill/>
          <a:ln/>
        </p:spPr>
        <p:txBody>
          <a:bodyPr wrap="square" rtlCol="0" anchor="ctr"/>
          <a:lstStyle/>
          <a:p>
            <a:pPr indent="0" marL="0">
              <a:buNone/>
            </a:pPr>
            <a:r>
              <a:rPr lang="en-US" sz="900" spc="100" kern="0" dirty="0">
                <a:solidFill>
                  <a:srgbClr val="1683D8"/>
                </a:solidFill>
                <a:latin typeface="Consolas" pitchFamily="34" charset="0"/>
                <a:ea typeface="Consolas" pitchFamily="34" charset="-122"/>
                <a:cs typeface="Consolas" pitchFamily="34" charset="-120"/>
              </a:rPr>
              <a:t>TOOL ACCESS</a:t>
            </a:r>
            <a:endParaRPr lang="en-US" sz="900" dirty="0"/>
          </a:p>
        </p:txBody>
      </p:sp>
      <p:sp>
        <p:nvSpPr>
          <p:cNvPr id="8" name="Text 4"/>
          <p:cNvSpPr/>
          <p:nvPr/>
        </p:nvSpPr>
        <p:spPr>
          <a:xfrm>
            <a:off x="7589520" y="1325880"/>
            <a:ext cx="4099255" cy="320040"/>
          </a:xfrm>
          <a:prstGeom prst="rect">
            <a:avLst/>
          </a:prstGeom>
          <a:noFill/>
          <a:ln/>
        </p:spPr>
        <p:txBody>
          <a:bodyPr wrap="square" rtlCol="0" anchor="ctr"/>
          <a:lstStyle/>
          <a:p>
            <a:pPr indent="0" marL="0">
              <a:buNone/>
            </a:pPr>
            <a:r>
              <a:rPr lang="en-US" sz="1500" b="1" dirty="0">
                <a:solidFill>
                  <a:srgbClr val="111111"/>
                </a:solidFill>
                <a:latin typeface="Montserrat" pitchFamily="34" charset="0"/>
                <a:ea typeface="Montserrat" pitchFamily="34" charset="-122"/>
                <a:cs typeface="Montserrat" pitchFamily="34" charset="-120"/>
              </a:rPr>
              <a:t>Codex and Claude Code</a:t>
            </a:r>
            <a:endParaRPr lang="en-US" sz="1500" dirty="0"/>
          </a:p>
        </p:txBody>
      </p:sp>
      <p:sp>
        <p:nvSpPr>
          <p:cNvPr id="9" name="Text 5"/>
          <p:cNvSpPr/>
          <p:nvPr/>
        </p:nvSpPr>
        <p:spPr>
          <a:xfrm>
            <a:off x="7589520" y="1664208"/>
            <a:ext cx="4099255" cy="777240"/>
          </a:xfrm>
          <a:prstGeom prst="rect">
            <a:avLst/>
          </a:prstGeom>
          <a:noFill/>
          <a:ln/>
        </p:spPr>
        <p:txBody>
          <a:bodyPr wrap="square" rtlCol="0" anchor="ctr"/>
          <a:lstStyle/>
          <a:p>
            <a:pPr indent="0" marL="0">
              <a:lnSpc>
                <a:spcPts val="1600"/>
              </a:lnSpc>
              <a:buNone/>
            </a:pPr>
            <a:r>
              <a:rPr lang="en-US" sz="1150" dirty="0">
                <a:solidFill>
                  <a:srgbClr val="666666"/>
                </a:solidFill>
                <a:latin typeface="Montserrat" pitchFamily="34" charset="0"/>
                <a:ea typeface="Montserrat" pitchFamily="34" charset="-122"/>
                <a:cs typeface="Montserrat" pitchFamily="34" charset="-120"/>
              </a:rPr>
              <a:t>Frontier agent seats, removing the $20 to $200 a month access bottleneck.</a:t>
            </a:r>
            <a:endParaRPr lang="en-US" sz="1150" dirty="0"/>
          </a:p>
        </p:txBody>
      </p:sp>
      <p:sp>
        <p:nvSpPr>
          <p:cNvPr id="10" name="Shape 6"/>
          <p:cNvSpPr/>
          <p:nvPr/>
        </p:nvSpPr>
        <p:spPr>
          <a:xfrm>
            <a:off x="6217920" y="2532888"/>
            <a:ext cx="5470855" cy="0"/>
          </a:xfrm>
          <a:prstGeom prst="line">
            <a:avLst/>
          </a:prstGeom>
          <a:noFill/>
          <a:ln w="12700">
            <a:solidFill>
              <a:srgbClr val="E5E5E5"/>
            </a:solidFill>
            <a:prstDash val="solid"/>
          </a:ln>
        </p:spPr>
      </p:sp>
      <p:sp>
        <p:nvSpPr>
          <p:cNvPr id="11" name="Text 7"/>
          <p:cNvSpPr/>
          <p:nvPr/>
        </p:nvSpPr>
        <p:spPr>
          <a:xfrm>
            <a:off x="6217920" y="2651760"/>
            <a:ext cx="457200" cy="365760"/>
          </a:xfrm>
          <a:prstGeom prst="rect">
            <a:avLst/>
          </a:prstGeom>
          <a:noFill/>
          <a:ln/>
        </p:spPr>
        <p:txBody>
          <a:bodyPr wrap="square" rtlCol="0" anchor="ctr"/>
          <a:lstStyle/>
          <a:p>
            <a:pPr indent="0" marL="0">
              <a:buNone/>
            </a:pPr>
            <a:r>
              <a:rPr lang="en-US" sz="1300" b="1" dirty="0">
                <a:solidFill>
                  <a:srgbClr val="1683D8"/>
                </a:solidFill>
                <a:latin typeface="Consolas" pitchFamily="34" charset="0"/>
                <a:ea typeface="Consolas" pitchFamily="34" charset="-122"/>
                <a:cs typeface="Consolas" pitchFamily="34" charset="-120"/>
              </a:rPr>
              <a:t>02</a:t>
            </a:r>
            <a:endParaRPr lang="en-US" sz="1300" dirty="0"/>
          </a:p>
        </p:txBody>
      </p:sp>
      <p:pic>
        <p:nvPicPr>
          <p:cNvPr id="12" name="Image 2" descr="/Users/edmund/taf/agentic-workflows-club/.claude/worktrees/recursing-driscoll-d5f411/web/scripts/pptx-assets/zoom.png">    </p:cNvPr>
          <p:cNvPicPr>
            <a:picLocks noChangeAspect="1"/>
          </p:cNvPicPr>
          <p:nvPr/>
        </p:nvPicPr>
        <p:blipFill>
          <a:blip r:embed="rId3"/>
          <a:stretch>
            <a:fillRect/>
          </a:stretch>
        </p:blipFill>
        <p:spPr>
          <a:xfrm>
            <a:off x="6766560" y="2807208"/>
            <a:ext cx="777240" cy="174661"/>
          </a:xfrm>
          <a:prstGeom prst="rect">
            <a:avLst/>
          </a:prstGeom>
        </p:spPr>
      </p:pic>
      <p:sp>
        <p:nvSpPr>
          <p:cNvPr id="13" name="Text 8"/>
          <p:cNvSpPr/>
          <p:nvPr/>
        </p:nvSpPr>
        <p:spPr>
          <a:xfrm>
            <a:off x="7589520" y="2606040"/>
            <a:ext cx="4099255" cy="228600"/>
          </a:xfrm>
          <a:prstGeom prst="rect">
            <a:avLst/>
          </a:prstGeom>
          <a:noFill/>
          <a:ln/>
        </p:spPr>
        <p:txBody>
          <a:bodyPr wrap="square" rtlCol="0" anchor="ctr"/>
          <a:lstStyle/>
          <a:p>
            <a:pPr indent="0" marL="0">
              <a:buNone/>
            </a:pPr>
            <a:r>
              <a:rPr lang="en-US" sz="900" spc="100" kern="0" dirty="0">
                <a:solidFill>
                  <a:srgbClr val="1683D8"/>
                </a:solidFill>
                <a:latin typeface="Consolas" pitchFamily="34" charset="0"/>
                <a:ea typeface="Consolas" pitchFamily="34" charset="-122"/>
                <a:cs typeface="Consolas" pitchFamily="34" charset="-120"/>
              </a:rPr>
              <a:t>LIVE RHYTHM</a:t>
            </a:r>
            <a:endParaRPr lang="en-US" sz="900" dirty="0"/>
          </a:p>
        </p:txBody>
      </p:sp>
      <p:sp>
        <p:nvSpPr>
          <p:cNvPr id="14" name="Text 9"/>
          <p:cNvSpPr/>
          <p:nvPr/>
        </p:nvSpPr>
        <p:spPr>
          <a:xfrm>
            <a:off x="7589520" y="2834640"/>
            <a:ext cx="4099255" cy="320040"/>
          </a:xfrm>
          <a:prstGeom prst="rect">
            <a:avLst/>
          </a:prstGeom>
          <a:noFill/>
          <a:ln/>
        </p:spPr>
        <p:txBody>
          <a:bodyPr wrap="square" rtlCol="0" anchor="ctr"/>
          <a:lstStyle/>
          <a:p>
            <a:pPr indent="0" marL="0">
              <a:buNone/>
            </a:pPr>
            <a:r>
              <a:rPr lang="en-US" sz="1500" b="1" dirty="0">
                <a:solidFill>
                  <a:srgbClr val="111111"/>
                </a:solidFill>
                <a:latin typeface="Montserrat" pitchFamily="34" charset="0"/>
                <a:ea typeface="Montserrat" pitchFamily="34" charset="-122"/>
                <a:cs typeface="Montserrat" pitchFamily="34" charset="-120"/>
              </a:rPr>
              <a:t>Build Hours and Demo Days</a:t>
            </a:r>
            <a:endParaRPr lang="en-US" sz="1500" dirty="0"/>
          </a:p>
        </p:txBody>
      </p:sp>
      <p:sp>
        <p:nvSpPr>
          <p:cNvPr id="15" name="Text 10"/>
          <p:cNvSpPr/>
          <p:nvPr/>
        </p:nvSpPr>
        <p:spPr>
          <a:xfrm>
            <a:off x="7589520" y="3172968"/>
            <a:ext cx="4099255" cy="777240"/>
          </a:xfrm>
          <a:prstGeom prst="rect">
            <a:avLst/>
          </a:prstGeom>
          <a:noFill/>
          <a:ln/>
        </p:spPr>
        <p:txBody>
          <a:bodyPr wrap="square" rtlCol="0" anchor="ctr"/>
          <a:lstStyle/>
          <a:p>
            <a:pPr indent="0" marL="0">
              <a:lnSpc>
                <a:spcPts val="1600"/>
              </a:lnSpc>
              <a:buNone/>
            </a:pPr>
            <a:r>
              <a:rPr lang="en-US" sz="1150" dirty="0">
                <a:solidFill>
                  <a:srgbClr val="666666"/>
                </a:solidFill>
                <a:latin typeface="Montserrat" pitchFamily="34" charset="0"/>
                <a:ea typeface="Montserrat" pitchFamily="34" charset="-122"/>
                <a:cs typeface="Montserrat" pitchFamily="34" charset="-120"/>
              </a:rPr>
              <a:t>Weekly Build Hours to get unstuck, and Demo Days to celebrate shipped work.</a:t>
            </a:r>
            <a:endParaRPr lang="en-US" sz="1150" dirty="0"/>
          </a:p>
        </p:txBody>
      </p:sp>
      <p:sp>
        <p:nvSpPr>
          <p:cNvPr id="16" name="Shape 11"/>
          <p:cNvSpPr/>
          <p:nvPr/>
        </p:nvSpPr>
        <p:spPr>
          <a:xfrm>
            <a:off x="6217920" y="4041648"/>
            <a:ext cx="5470855" cy="0"/>
          </a:xfrm>
          <a:prstGeom prst="line">
            <a:avLst/>
          </a:prstGeom>
          <a:noFill/>
          <a:ln w="12700">
            <a:solidFill>
              <a:srgbClr val="E5E5E5"/>
            </a:solidFill>
            <a:prstDash val="solid"/>
          </a:ln>
        </p:spPr>
      </p:sp>
      <p:sp>
        <p:nvSpPr>
          <p:cNvPr id="17" name="Text 12"/>
          <p:cNvSpPr/>
          <p:nvPr/>
        </p:nvSpPr>
        <p:spPr>
          <a:xfrm>
            <a:off x="6217920" y="4160520"/>
            <a:ext cx="457200" cy="365760"/>
          </a:xfrm>
          <a:prstGeom prst="rect">
            <a:avLst/>
          </a:prstGeom>
          <a:noFill/>
          <a:ln/>
        </p:spPr>
        <p:txBody>
          <a:bodyPr wrap="square" rtlCol="0" anchor="ctr"/>
          <a:lstStyle/>
          <a:p>
            <a:pPr indent="0" marL="0">
              <a:buNone/>
            </a:pPr>
            <a:r>
              <a:rPr lang="en-US" sz="1300" b="1" dirty="0">
                <a:solidFill>
                  <a:srgbClr val="1683D8"/>
                </a:solidFill>
                <a:latin typeface="Consolas" pitchFamily="34" charset="0"/>
                <a:ea typeface="Consolas" pitchFamily="34" charset="-122"/>
                <a:cs typeface="Consolas" pitchFamily="34" charset="-120"/>
              </a:rPr>
              <a:t>03</a:t>
            </a:r>
            <a:endParaRPr lang="en-US" sz="1300" dirty="0"/>
          </a:p>
        </p:txBody>
      </p:sp>
      <p:sp>
        <p:nvSpPr>
          <p:cNvPr id="18" name="Shape 13"/>
          <p:cNvSpPr/>
          <p:nvPr/>
        </p:nvSpPr>
        <p:spPr>
          <a:xfrm>
            <a:off x="6784848" y="4187952"/>
            <a:ext cx="457200" cy="457200"/>
          </a:xfrm>
          <a:prstGeom prst="ellipse">
            <a:avLst/>
          </a:prstGeom>
          <a:ln w="19050">
            <a:solidFill>
              <a:srgbClr val="1683D8"/>
            </a:solidFill>
            <a:prstDash val="solid"/>
          </a:ln>
        </p:spPr>
      </p:sp>
      <p:sp>
        <p:nvSpPr>
          <p:cNvPr id="19" name="Shape 14"/>
          <p:cNvSpPr/>
          <p:nvPr/>
        </p:nvSpPr>
        <p:spPr>
          <a:xfrm>
            <a:off x="6931152" y="4187952"/>
            <a:ext cx="164592" cy="457200"/>
          </a:xfrm>
          <a:prstGeom prst="ellipse">
            <a:avLst/>
          </a:prstGeom>
          <a:ln w="19050">
            <a:solidFill>
              <a:srgbClr val="1683D8"/>
            </a:solidFill>
            <a:prstDash val="solid"/>
          </a:ln>
        </p:spPr>
      </p:sp>
      <p:sp>
        <p:nvSpPr>
          <p:cNvPr id="20" name="Shape 15"/>
          <p:cNvSpPr/>
          <p:nvPr/>
        </p:nvSpPr>
        <p:spPr>
          <a:xfrm>
            <a:off x="6784848" y="4416552"/>
            <a:ext cx="457200" cy="0"/>
          </a:xfrm>
          <a:prstGeom prst="line">
            <a:avLst/>
          </a:prstGeom>
          <a:noFill/>
          <a:ln w="19050">
            <a:solidFill>
              <a:srgbClr val="1683D8"/>
            </a:solidFill>
            <a:prstDash val="solid"/>
          </a:ln>
        </p:spPr>
      </p:sp>
      <p:sp>
        <p:nvSpPr>
          <p:cNvPr id="21" name="Text 16"/>
          <p:cNvSpPr/>
          <p:nvPr/>
        </p:nvSpPr>
        <p:spPr>
          <a:xfrm>
            <a:off x="7589520" y="4114800"/>
            <a:ext cx="4099255" cy="228600"/>
          </a:xfrm>
          <a:prstGeom prst="rect">
            <a:avLst/>
          </a:prstGeom>
          <a:noFill/>
          <a:ln/>
        </p:spPr>
        <p:txBody>
          <a:bodyPr wrap="square" rtlCol="0" anchor="ctr"/>
          <a:lstStyle/>
          <a:p>
            <a:pPr indent="0" marL="0">
              <a:buNone/>
            </a:pPr>
            <a:r>
              <a:rPr lang="en-US" sz="900" spc="100" kern="0" dirty="0">
                <a:solidFill>
                  <a:srgbClr val="1683D8"/>
                </a:solidFill>
                <a:latin typeface="Consolas" pitchFamily="34" charset="0"/>
                <a:ea typeface="Consolas" pitchFamily="34" charset="-122"/>
                <a:cs typeface="Consolas" pitchFamily="34" charset="-120"/>
              </a:rPr>
              <a:t>ALWAYS ON</a:t>
            </a:r>
            <a:endParaRPr lang="en-US" sz="900" dirty="0"/>
          </a:p>
        </p:txBody>
      </p:sp>
      <p:sp>
        <p:nvSpPr>
          <p:cNvPr id="22" name="Text 17"/>
          <p:cNvSpPr/>
          <p:nvPr/>
        </p:nvSpPr>
        <p:spPr>
          <a:xfrm>
            <a:off x="7589520" y="4343400"/>
            <a:ext cx="4099255" cy="320040"/>
          </a:xfrm>
          <a:prstGeom prst="rect">
            <a:avLst/>
          </a:prstGeom>
          <a:noFill/>
          <a:ln/>
        </p:spPr>
        <p:txBody>
          <a:bodyPr wrap="square" rtlCol="0" anchor="ctr"/>
          <a:lstStyle/>
          <a:p>
            <a:pPr indent="0" marL="0">
              <a:buNone/>
            </a:pPr>
            <a:r>
              <a:rPr lang="en-US" sz="1500" b="1" dirty="0">
                <a:solidFill>
                  <a:srgbClr val="111111"/>
                </a:solidFill>
                <a:latin typeface="Montserrat" pitchFamily="34" charset="0"/>
                <a:ea typeface="Montserrat" pitchFamily="34" charset="-122"/>
                <a:cs typeface="Montserrat" pitchFamily="34" charset="-120"/>
              </a:rPr>
              <a:t>A builder forum</a:t>
            </a:r>
            <a:endParaRPr lang="en-US" sz="1500" dirty="0"/>
          </a:p>
        </p:txBody>
      </p:sp>
      <p:sp>
        <p:nvSpPr>
          <p:cNvPr id="23" name="Text 18"/>
          <p:cNvSpPr/>
          <p:nvPr/>
        </p:nvSpPr>
        <p:spPr>
          <a:xfrm>
            <a:off x="7589520" y="4681728"/>
            <a:ext cx="4099255" cy="777240"/>
          </a:xfrm>
          <a:prstGeom prst="rect">
            <a:avLst/>
          </a:prstGeom>
          <a:noFill/>
          <a:ln/>
        </p:spPr>
        <p:txBody>
          <a:bodyPr wrap="square" rtlCol="0" anchor="ctr"/>
          <a:lstStyle/>
          <a:p>
            <a:pPr indent="0" marL="0">
              <a:lnSpc>
                <a:spcPts val="1600"/>
              </a:lnSpc>
              <a:buNone/>
            </a:pPr>
            <a:r>
              <a:rPr lang="en-US" sz="1150" dirty="0">
                <a:solidFill>
                  <a:srgbClr val="666666"/>
                </a:solidFill>
                <a:latin typeface="Montserrat" pitchFamily="34" charset="0"/>
                <a:ea typeface="Montserrat" pitchFamily="34" charset="-122"/>
                <a:cs typeface="Montserrat" pitchFamily="34" charset="-120"/>
              </a:rPr>
              <a:t>An always-on forum where alumni and vetted mentors answer questions between the live sessions.</a:t>
            </a:r>
            <a:endParaRPr lang="en-US" sz="1150" dirty="0"/>
          </a:p>
        </p:txBody>
      </p:sp>
      <p:sp>
        <p:nvSpPr>
          <p:cNvPr id="24" name="Text 19"/>
          <p:cNvSpPr/>
          <p:nvPr/>
        </p:nvSpPr>
        <p:spPr>
          <a:xfrm>
            <a:off x="9997135" y="6291072"/>
            <a:ext cx="1737360" cy="274320"/>
          </a:xfrm>
          <a:prstGeom prst="rect">
            <a:avLst/>
          </a:prstGeom>
          <a:noFill/>
          <a:ln/>
        </p:spPr>
        <p:txBody>
          <a:bodyPr wrap="square" rtlCol="0" anchor="ctr"/>
          <a:lstStyle/>
          <a:p>
            <a:pPr algn="r" indent="0" marL="0">
              <a:buNone/>
            </a:pPr>
            <a:r>
              <a:rPr lang="en-US" sz="900" spc="200" kern="0" dirty="0">
                <a:solidFill>
                  <a:srgbClr val="666666"/>
                </a:solidFill>
                <a:latin typeface="Consolas" pitchFamily="34" charset="0"/>
                <a:ea typeface="Consolas" pitchFamily="34" charset="-122"/>
                <a:cs typeface="Consolas" pitchFamily="34" charset="-120"/>
              </a:rPr>
              <a:t>04  /  06</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777240" y="1371600"/>
            <a:ext cx="5212080" cy="1371600"/>
          </a:xfrm>
          <a:prstGeom prst="rect">
            <a:avLst/>
          </a:prstGeom>
          <a:noFill/>
          <a:ln/>
        </p:spPr>
        <p:txBody>
          <a:bodyPr wrap="square" rtlCol="0" anchor="t"/>
          <a:lstStyle/>
          <a:p>
            <a:pPr indent="0" marL="0">
              <a:lnSpc>
                <a:spcPts val="3300"/>
              </a:lnSpc>
              <a:buNone/>
            </a:pPr>
            <a:r>
              <a:rPr lang="en-US" sz="2800" b="1" dirty="0">
                <a:solidFill>
                  <a:srgbClr val="111111"/>
                </a:solidFill>
                <a:latin typeface="Montserrat" pitchFamily="34" charset="0"/>
                <a:ea typeface="Montserrat" pitchFamily="34" charset="-122"/>
                <a:cs typeface="Montserrat" pitchFamily="34" charset="-120"/>
              </a:rPr>
              <a:t>A </a:t>
            </a:r>
            <a:pPr indent="0" marL="0">
              <a:lnSpc>
                <a:spcPts val="3300"/>
              </a:lnSpc>
              <a:buNone/>
            </a:pPr>
            <a:r>
              <a:rPr lang="en-US" sz="2800" b="1" dirty="0">
                <a:solidFill>
                  <a:srgbClr val="16A34A"/>
                </a:solidFill>
                <a:latin typeface="Montserrat" pitchFamily="34" charset="0"/>
                <a:ea typeface="Montserrat" pitchFamily="34" charset="-122"/>
                <a:cs typeface="Montserrat" pitchFamily="34" charset="-120"/>
              </a:rPr>
              <a:t>$60K</a:t>
            </a:r>
            <a:pPr indent="0" marL="0">
              <a:lnSpc>
                <a:spcPts val="3300"/>
              </a:lnSpc>
              <a:buNone/>
            </a:pPr>
            <a:r>
              <a:rPr lang="en-US" sz="2800" b="1" dirty="0">
                <a:solidFill>
                  <a:srgbClr val="111111"/>
                </a:solidFill>
                <a:latin typeface="Montserrat" pitchFamily="34" charset="0"/>
                <a:ea typeface="Montserrat" pitchFamily="34" charset="-122"/>
                <a:cs typeface="Montserrat" pitchFamily="34" charset="-120"/>
              </a:rPr>
              <a:t> pilot. A </a:t>
            </a:r>
            <a:pPr indent="0" marL="0">
              <a:lnSpc>
                <a:spcPts val="3300"/>
              </a:lnSpc>
              <a:buNone/>
            </a:pPr>
            <a:r>
              <a:rPr lang="en-US" sz="2800" b="1" dirty="0">
                <a:solidFill>
                  <a:srgbClr val="16A34A"/>
                </a:solidFill>
                <a:latin typeface="Montserrat" pitchFamily="34" charset="0"/>
                <a:ea typeface="Montserrat" pitchFamily="34" charset="-122"/>
                <a:cs typeface="Montserrat" pitchFamily="34" charset="-120"/>
              </a:rPr>
              <a:t>$100K</a:t>
            </a:r>
            <a:pPr indent="0" marL="0">
              <a:lnSpc>
                <a:spcPts val="3300"/>
              </a:lnSpc>
              <a:buNone/>
            </a:pPr>
            <a:r>
              <a:rPr lang="en-US" sz="2800" b="1" dirty="0">
                <a:solidFill>
                  <a:srgbClr val="111111"/>
                </a:solidFill>
                <a:latin typeface="Montserrat" pitchFamily="34" charset="0"/>
                <a:ea typeface="Montserrat" pitchFamily="34" charset="-122"/>
                <a:cs typeface="Montserrat" pitchFamily="34" charset="-120"/>
              </a:rPr>
              <a:t> raise.</a:t>
            </a:r>
            <a:endParaRPr lang="en-US" sz="2800" dirty="0"/>
          </a:p>
        </p:txBody>
      </p:sp>
      <p:sp>
        <p:nvSpPr>
          <p:cNvPr id="3" name="Text 1"/>
          <p:cNvSpPr/>
          <p:nvPr/>
        </p:nvSpPr>
        <p:spPr>
          <a:xfrm>
            <a:off x="777240" y="2971800"/>
            <a:ext cx="4846320" cy="1005840"/>
          </a:xfrm>
          <a:prstGeom prst="rect">
            <a:avLst/>
          </a:prstGeom>
          <a:noFill/>
          <a:ln/>
        </p:spPr>
        <p:txBody>
          <a:bodyPr wrap="square" rtlCol="0" anchor="ctr"/>
          <a:lstStyle/>
          <a:p>
            <a:pPr indent="0" marL="0">
              <a:lnSpc>
                <a:spcPts val="2000"/>
              </a:lnSpc>
              <a:buNone/>
            </a:pPr>
            <a:r>
              <a:rPr lang="en-US" sz="1300" dirty="0">
                <a:solidFill>
                  <a:srgbClr val="666666"/>
                </a:solidFill>
                <a:latin typeface="Montserrat" pitchFamily="34" charset="0"/>
                <a:ea typeface="Montserrat" pitchFamily="34" charset="-122"/>
                <a:cs typeface="Montserrat" pitchFamily="34" charset="-120"/>
              </a:rPr>
              <a:t>Most fellows never need more than the $20 seat. Only those who ship and earn break through to $200, so spend tracks results.</a:t>
            </a:r>
            <a:endParaRPr lang="en-US" sz="1300" dirty="0"/>
          </a:p>
        </p:txBody>
      </p:sp>
      <p:sp>
        <p:nvSpPr>
          <p:cNvPr id="4" name="Shape 2"/>
          <p:cNvSpPr/>
          <p:nvPr/>
        </p:nvSpPr>
        <p:spPr>
          <a:xfrm>
            <a:off x="777240" y="4114800"/>
            <a:ext cx="36576" cy="914400"/>
          </a:xfrm>
          <a:prstGeom prst="rect">
            <a:avLst/>
          </a:prstGeom>
          <a:solidFill>
            <a:srgbClr val="1683D8"/>
          </a:solidFill>
          <a:ln/>
        </p:spPr>
      </p:sp>
      <p:sp>
        <p:nvSpPr>
          <p:cNvPr id="5" name="Text 3"/>
          <p:cNvSpPr/>
          <p:nvPr/>
        </p:nvSpPr>
        <p:spPr>
          <a:xfrm>
            <a:off x="960120" y="4114800"/>
            <a:ext cx="4572000" cy="1005840"/>
          </a:xfrm>
          <a:prstGeom prst="rect">
            <a:avLst/>
          </a:prstGeom>
          <a:noFill/>
          <a:ln/>
        </p:spPr>
        <p:txBody>
          <a:bodyPr wrap="square" rtlCol="0" anchor="ctr"/>
          <a:lstStyle/>
          <a:p>
            <a:pPr indent="0" marL="0">
              <a:lnSpc>
                <a:spcPts val="1900"/>
              </a:lnSpc>
              <a:buNone/>
            </a:pPr>
            <a:r>
              <a:rPr lang="en-US" sz="1250" dirty="0">
                <a:solidFill>
                  <a:srgbClr val="111111"/>
                </a:solidFill>
                <a:latin typeface="Montserrat" pitchFamily="34" charset="0"/>
                <a:ea typeface="Montserrat" pitchFamily="34" charset="-122"/>
                <a:cs typeface="Montserrat" pitchFamily="34" charset="-120"/>
              </a:rPr>
              <a:t>Six months runs one cohort of 100. The raise leaves a buffer for what we learn, and graduates come back as TAs so the next costs less.</a:t>
            </a:r>
            <a:endParaRPr lang="en-US" sz="1250" dirty="0"/>
          </a:p>
        </p:txBody>
      </p:sp>
      <p:sp>
        <p:nvSpPr>
          <p:cNvPr id="6" name="Shape 4"/>
          <p:cNvSpPr/>
          <p:nvPr/>
        </p:nvSpPr>
        <p:spPr>
          <a:xfrm>
            <a:off x="6400800" y="1234440"/>
            <a:ext cx="5029200" cy="1051560"/>
          </a:xfrm>
          <a:prstGeom prst="roundRect">
            <a:avLst>
              <a:gd name="adj" fmla="val 5217"/>
            </a:avLst>
          </a:prstGeom>
          <a:solidFill>
            <a:srgbClr val="F5F5F5"/>
          </a:solidFill>
          <a:ln w="12700">
            <a:solidFill>
              <a:srgbClr val="E5E5E5"/>
            </a:solidFill>
            <a:prstDash val="solid"/>
          </a:ln>
        </p:spPr>
      </p:sp>
      <p:sp>
        <p:nvSpPr>
          <p:cNvPr id="7" name="Text 5"/>
          <p:cNvSpPr/>
          <p:nvPr/>
        </p:nvSpPr>
        <p:spPr>
          <a:xfrm>
            <a:off x="6675120" y="1435608"/>
            <a:ext cx="3200400" cy="320040"/>
          </a:xfrm>
          <a:prstGeom prst="rect">
            <a:avLst/>
          </a:prstGeom>
          <a:noFill/>
          <a:ln/>
        </p:spPr>
        <p:txBody>
          <a:bodyPr wrap="square" rtlCol="0" anchor="ctr"/>
          <a:lstStyle/>
          <a:p>
            <a:pPr indent="0" marL="0">
              <a:buNone/>
            </a:pPr>
            <a:r>
              <a:rPr lang="en-US" sz="1500" b="1" dirty="0">
                <a:solidFill>
                  <a:srgbClr val="111111"/>
                </a:solidFill>
                <a:latin typeface="Montserrat" pitchFamily="34" charset="0"/>
                <a:ea typeface="Montserrat" pitchFamily="34" charset="-122"/>
                <a:cs typeface="Montserrat" pitchFamily="34" charset="-120"/>
              </a:rPr>
              <a:t>Fellow</a:t>
            </a:r>
            <a:endParaRPr lang="en-US" sz="1500" dirty="0"/>
          </a:p>
        </p:txBody>
      </p:sp>
      <p:sp>
        <p:nvSpPr>
          <p:cNvPr id="8" name="Text 6"/>
          <p:cNvSpPr/>
          <p:nvPr/>
        </p:nvSpPr>
        <p:spPr>
          <a:xfrm>
            <a:off x="6675120" y="1764792"/>
            <a:ext cx="3017520" cy="365760"/>
          </a:xfrm>
          <a:prstGeom prst="rect">
            <a:avLst/>
          </a:prstGeom>
          <a:noFill/>
          <a:ln/>
        </p:spPr>
        <p:txBody>
          <a:bodyPr wrap="square" rtlCol="0" anchor="ctr"/>
          <a:lstStyle/>
          <a:p>
            <a:pPr indent="0" marL="0">
              <a:lnSpc>
                <a:spcPts val="1400"/>
              </a:lnSpc>
              <a:buNone/>
            </a:pPr>
            <a:r>
              <a:rPr lang="en-US" sz="1100" dirty="0">
                <a:solidFill>
                  <a:srgbClr val="666666"/>
                </a:solidFill>
                <a:latin typeface="Montserrat" pitchFamily="34" charset="0"/>
                <a:ea typeface="Montserrat" pitchFamily="34" charset="-122"/>
                <a:cs typeface="Montserrat" pitchFamily="34" charset="-120"/>
              </a:rPr>
              <a:t>Vetted in. Entry agent seat.</a:t>
            </a:r>
            <a:endParaRPr lang="en-US" sz="1100" dirty="0"/>
          </a:p>
        </p:txBody>
      </p:sp>
      <p:sp>
        <p:nvSpPr>
          <p:cNvPr id="9" name="Text 7"/>
          <p:cNvSpPr/>
          <p:nvPr/>
        </p:nvSpPr>
        <p:spPr>
          <a:xfrm>
            <a:off x="9601200" y="1527048"/>
            <a:ext cx="1691640" cy="457200"/>
          </a:xfrm>
          <a:prstGeom prst="rect">
            <a:avLst/>
          </a:prstGeom>
          <a:noFill/>
          <a:ln/>
        </p:spPr>
        <p:txBody>
          <a:bodyPr wrap="square" rtlCol="0" anchor="ctr"/>
          <a:lstStyle/>
          <a:p>
            <a:pPr algn="r" indent="0" marL="0">
              <a:buNone/>
            </a:pPr>
            <a:r>
              <a:rPr lang="en-US" sz="2000" b="1" dirty="0">
                <a:solidFill>
                  <a:srgbClr val="1683D8"/>
                </a:solidFill>
                <a:latin typeface="Montserrat" pitchFamily="34" charset="0"/>
                <a:ea typeface="Montserrat" pitchFamily="34" charset="-122"/>
                <a:cs typeface="Montserrat" pitchFamily="34" charset="-120"/>
              </a:rPr>
              <a:t>$20</a:t>
            </a:r>
            <a:pPr algn="r" indent="0" marL="0">
              <a:buNone/>
            </a:pPr>
            <a:r>
              <a:rPr lang="en-US" sz="1000" dirty="0">
                <a:solidFill>
                  <a:srgbClr val="666666"/>
                </a:solidFill>
                <a:latin typeface="Montserrat" pitchFamily="34" charset="0"/>
                <a:ea typeface="Montserrat" pitchFamily="34" charset="-122"/>
                <a:cs typeface="Montserrat" pitchFamily="34" charset="-120"/>
              </a:rPr>
              <a:t> / mo</a:t>
            </a:r>
            <a:endParaRPr lang="en-US" sz="2000" dirty="0"/>
          </a:p>
        </p:txBody>
      </p:sp>
      <p:sp>
        <p:nvSpPr>
          <p:cNvPr id="10" name="Text 8"/>
          <p:cNvSpPr/>
          <p:nvPr/>
        </p:nvSpPr>
        <p:spPr>
          <a:xfrm>
            <a:off x="6400800" y="2286000"/>
            <a:ext cx="5029200" cy="365760"/>
          </a:xfrm>
          <a:prstGeom prst="rect">
            <a:avLst/>
          </a:prstGeom>
          <a:noFill/>
          <a:ln/>
        </p:spPr>
        <p:txBody>
          <a:bodyPr wrap="square" rtlCol="0" anchor="ctr"/>
          <a:lstStyle/>
          <a:p>
            <a:pPr algn="ctr" indent="0" marL="0">
              <a:buNone/>
            </a:pPr>
            <a:r>
              <a:rPr lang="en-US" sz="850" spc="100" kern="0" dirty="0">
                <a:solidFill>
                  <a:srgbClr val="666666"/>
                </a:solidFill>
                <a:latin typeface="Consolas" pitchFamily="34" charset="0"/>
                <a:ea typeface="Consolas" pitchFamily="34" charset="-122"/>
                <a:cs typeface="Consolas" pitchFamily="34" charset="-120"/>
              </a:rPr>
              <a:t>↓  SHOWS REAL PROMISE</a:t>
            </a:r>
            <a:endParaRPr lang="en-US" sz="850" dirty="0"/>
          </a:p>
        </p:txBody>
      </p:sp>
      <p:sp>
        <p:nvSpPr>
          <p:cNvPr id="11" name="Shape 9"/>
          <p:cNvSpPr/>
          <p:nvPr/>
        </p:nvSpPr>
        <p:spPr>
          <a:xfrm>
            <a:off x="6400800" y="2651760"/>
            <a:ext cx="5029200" cy="1051560"/>
          </a:xfrm>
          <a:prstGeom prst="roundRect">
            <a:avLst>
              <a:gd name="adj" fmla="val 5217"/>
            </a:avLst>
          </a:prstGeom>
          <a:solidFill>
            <a:srgbClr val="F5F5F5"/>
          </a:solidFill>
          <a:ln w="12700">
            <a:solidFill>
              <a:srgbClr val="E5E5E5"/>
            </a:solidFill>
            <a:prstDash val="solid"/>
          </a:ln>
        </p:spPr>
      </p:sp>
      <p:sp>
        <p:nvSpPr>
          <p:cNvPr id="12" name="Text 10"/>
          <p:cNvSpPr/>
          <p:nvPr/>
        </p:nvSpPr>
        <p:spPr>
          <a:xfrm>
            <a:off x="6675120" y="2852928"/>
            <a:ext cx="3200400" cy="320040"/>
          </a:xfrm>
          <a:prstGeom prst="rect">
            <a:avLst/>
          </a:prstGeom>
          <a:noFill/>
          <a:ln/>
        </p:spPr>
        <p:txBody>
          <a:bodyPr wrap="square" rtlCol="0" anchor="ctr"/>
          <a:lstStyle/>
          <a:p>
            <a:pPr indent="0" marL="0">
              <a:buNone/>
            </a:pPr>
            <a:r>
              <a:rPr lang="en-US" sz="1500" b="1" dirty="0">
                <a:solidFill>
                  <a:srgbClr val="111111"/>
                </a:solidFill>
                <a:latin typeface="Montserrat" pitchFamily="34" charset="0"/>
                <a:ea typeface="Montserrat" pitchFamily="34" charset="-122"/>
                <a:cs typeface="Montserrat" pitchFamily="34" charset="-120"/>
              </a:rPr>
              <a:t>Promising</a:t>
            </a:r>
            <a:endParaRPr lang="en-US" sz="1500" dirty="0"/>
          </a:p>
        </p:txBody>
      </p:sp>
      <p:sp>
        <p:nvSpPr>
          <p:cNvPr id="13" name="Text 11"/>
          <p:cNvSpPr/>
          <p:nvPr/>
        </p:nvSpPr>
        <p:spPr>
          <a:xfrm>
            <a:off x="6675120" y="3182112"/>
            <a:ext cx="3017520" cy="365760"/>
          </a:xfrm>
          <a:prstGeom prst="rect">
            <a:avLst/>
          </a:prstGeom>
          <a:noFill/>
          <a:ln/>
        </p:spPr>
        <p:txBody>
          <a:bodyPr wrap="square" rtlCol="0" anchor="ctr"/>
          <a:lstStyle/>
          <a:p>
            <a:pPr indent="0" marL="0">
              <a:lnSpc>
                <a:spcPts val="1400"/>
              </a:lnSpc>
              <a:buNone/>
            </a:pPr>
            <a:r>
              <a:rPr lang="en-US" sz="1100" dirty="0">
                <a:solidFill>
                  <a:srgbClr val="666666"/>
                </a:solidFill>
                <a:latin typeface="Montserrat" pitchFamily="34" charset="0"/>
                <a:ea typeface="Montserrat" pitchFamily="34" charset="-122"/>
                <a:cs typeface="Montserrat" pitchFamily="34" charset="-120"/>
              </a:rPr>
              <a:t>Building something real. More usage to accelerate.</a:t>
            </a:r>
            <a:endParaRPr lang="en-US" sz="1100" dirty="0"/>
          </a:p>
        </p:txBody>
      </p:sp>
      <p:sp>
        <p:nvSpPr>
          <p:cNvPr id="14" name="Text 12"/>
          <p:cNvSpPr/>
          <p:nvPr/>
        </p:nvSpPr>
        <p:spPr>
          <a:xfrm>
            <a:off x="9601200" y="2944368"/>
            <a:ext cx="1691640" cy="457200"/>
          </a:xfrm>
          <a:prstGeom prst="rect">
            <a:avLst/>
          </a:prstGeom>
          <a:noFill/>
          <a:ln/>
        </p:spPr>
        <p:txBody>
          <a:bodyPr wrap="square" rtlCol="0" anchor="ctr"/>
          <a:lstStyle/>
          <a:p>
            <a:pPr algn="r" indent="0" marL="0">
              <a:buNone/>
            </a:pPr>
            <a:r>
              <a:rPr lang="en-US" sz="2000" b="1" dirty="0">
                <a:solidFill>
                  <a:srgbClr val="1683D8"/>
                </a:solidFill>
                <a:latin typeface="Montserrat" pitchFamily="34" charset="0"/>
                <a:ea typeface="Montserrat" pitchFamily="34" charset="-122"/>
                <a:cs typeface="Montserrat" pitchFamily="34" charset="-120"/>
              </a:rPr>
              <a:t>$100</a:t>
            </a:r>
            <a:pPr algn="r" indent="0" marL="0">
              <a:buNone/>
            </a:pPr>
            <a:r>
              <a:rPr lang="en-US" sz="1000" dirty="0">
                <a:solidFill>
                  <a:srgbClr val="666666"/>
                </a:solidFill>
                <a:latin typeface="Montserrat" pitchFamily="34" charset="0"/>
                <a:ea typeface="Montserrat" pitchFamily="34" charset="-122"/>
                <a:cs typeface="Montserrat" pitchFamily="34" charset="-120"/>
              </a:rPr>
              <a:t> / mo</a:t>
            </a:r>
            <a:endParaRPr lang="en-US" sz="2000" dirty="0"/>
          </a:p>
        </p:txBody>
      </p:sp>
      <p:sp>
        <p:nvSpPr>
          <p:cNvPr id="15" name="Text 13"/>
          <p:cNvSpPr/>
          <p:nvPr/>
        </p:nvSpPr>
        <p:spPr>
          <a:xfrm>
            <a:off x="6400800" y="3703320"/>
            <a:ext cx="5029200" cy="365760"/>
          </a:xfrm>
          <a:prstGeom prst="rect">
            <a:avLst/>
          </a:prstGeom>
          <a:noFill/>
          <a:ln/>
        </p:spPr>
        <p:txBody>
          <a:bodyPr wrap="square" rtlCol="0" anchor="ctr"/>
          <a:lstStyle/>
          <a:p>
            <a:pPr algn="ctr" indent="0" marL="0">
              <a:buNone/>
            </a:pPr>
            <a:r>
              <a:rPr lang="en-US" sz="850" spc="100" kern="0" dirty="0">
                <a:solidFill>
                  <a:srgbClr val="666666"/>
                </a:solidFill>
                <a:latin typeface="Consolas" pitchFamily="34" charset="0"/>
                <a:ea typeface="Consolas" pitchFamily="34" charset="-122"/>
                <a:cs typeface="Consolas" pitchFamily="34" charset="-120"/>
              </a:rPr>
              <a:t>↓  EARNS FIRST $100, STARTS MENTORING</a:t>
            </a:r>
            <a:endParaRPr lang="en-US" sz="850" dirty="0"/>
          </a:p>
        </p:txBody>
      </p:sp>
      <p:sp>
        <p:nvSpPr>
          <p:cNvPr id="16" name="Shape 14"/>
          <p:cNvSpPr/>
          <p:nvPr/>
        </p:nvSpPr>
        <p:spPr>
          <a:xfrm>
            <a:off x="6400800" y="4069080"/>
            <a:ext cx="5029200" cy="1051560"/>
          </a:xfrm>
          <a:prstGeom prst="roundRect">
            <a:avLst>
              <a:gd name="adj" fmla="val 5217"/>
            </a:avLst>
          </a:prstGeom>
          <a:solidFill>
            <a:srgbClr val="F5F5F5"/>
          </a:solidFill>
          <a:ln w="19050">
            <a:solidFill>
              <a:srgbClr val="16A34A"/>
            </a:solidFill>
            <a:prstDash val="solid"/>
          </a:ln>
        </p:spPr>
      </p:sp>
      <p:sp>
        <p:nvSpPr>
          <p:cNvPr id="17" name="Text 15"/>
          <p:cNvSpPr/>
          <p:nvPr/>
        </p:nvSpPr>
        <p:spPr>
          <a:xfrm>
            <a:off x="6675120" y="4270248"/>
            <a:ext cx="3200400" cy="320040"/>
          </a:xfrm>
          <a:prstGeom prst="rect">
            <a:avLst/>
          </a:prstGeom>
          <a:noFill/>
          <a:ln/>
        </p:spPr>
        <p:txBody>
          <a:bodyPr wrap="square" rtlCol="0" anchor="ctr"/>
          <a:lstStyle/>
          <a:p>
            <a:pPr indent="0" marL="0">
              <a:buNone/>
            </a:pPr>
            <a:r>
              <a:rPr lang="en-US" sz="1500" b="1" dirty="0">
                <a:solidFill>
                  <a:srgbClr val="111111"/>
                </a:solidFill>
                <a:latin typeface="Montserrat" pitchFamily="34" charset="0"/>
                <a:ea typeface="Montserrat" pitchFamily="34" charset="-122"/>
                <a:cs typeface="Montserrat" pitchFamily="34" charset="-120"/>
              </a:rPr>
              <a:t>TA</a:t>
            </a:r>
            <a:endParaRPr lang="en-US" sz="1500" dirty="0"/>
          </a:p>
        </p:txBody>
      </p:sp>
      <p:sp>
        <p:nvSpPr>
          <p:cNvPr id="18" name="Text 16"/>
          <p:cNvSpPr/>
          <p:nvPr/>
        </p:nvSpPr>
        <p:spPr>
          <a:xfrm>
            <a:off x="6675120" y="4599432"/>
            <a:ext cx="3017520" cy="365760"/>
          </a:xfrm>
          <a:prstGeom prst="rect">
            <a:avLst/>
          </a:prstGeom>
          <a:noFill/>
          <a:ln/>
        </p:spPr>
        <p:txBody>
          <a:bodyPr wrap="square" rtlCol="0" anchor="ctr"/>
          <a:lstStyle/>
          <a:p>
            <a:pPr indent="0" marL="0">
              <a:lnSpc>
                <a:spcPts val="1400"/>
              </a:lnSpc>
              <a:buNone/>
            </a:pPr>
            <a:r>
              <a:rPr lang="en-US" sz="1100" dirty="0">
                <a:solidFill>
                  <a:srgbClr val="666666"/>
                </a:solidFill>
                <a:latin typeface="Montserrat" pitchFamily="34" charset="0"/>
                <a:ea typeface="Montserrat" pitchFamily="34" charset="-122"/>
                <a:cs typeface="Montserrat" pitchFamily="34" charset="-120"/>
              </a:rPr>
              <a:t>Graduated. Mentors the cohort.</a:t>
            </a:r>
            <a:endParaRPr lang="en-US" sz="1100" dirty="0"/>
          </a:p>
        </p:txBody>
      </p:sp>
      <p:sp>
        <p:nvSpPr>
          <p:cNvPr id="19" name="Text 17"/>
          <p:cNvSpPr/>
          <p:nvPr/>
        </p:nvSpPr>
        <p:spPr>
          <a:xfrm>
            <a:off x="9601200" y="4361688"/>
            <a:ext cx="1691640" cy="457200"/>
          </a:xfrm>
          <a:prstGeom prst="rect">
            <a:avLst/>
          </a:prstGeom>
          <a:noFill/>
          <a:ln/>
        </p:spPr>
        <p:txBody>
          <a:bodyPr wrap="square" rtlCol="0" anchor="ctr"/>
          <a:lstStyle/>
          <a:p>
            <a:pPr algn="r" indent="0" marL="0">
              <a:buNone/>
            </a:pPr>
            <a:r>
              <a:rPr lang="en-US" sz="2000" b="1" dirty="0">
                <a:solidFill>
                  <a:srgbClr val="16A34A"/>
                </a:solidFill>
                <a:latin typeface="Montserrat" pitchFamily="34" charset="0"/>
                <a:ea typeface="Montserrat" pitchFamily="34" charset="-122"/>
                <a:cs typeface="Montserrat" pitchFamily="34" charset="-120"/>
              </a:rPr>
              <a:t>$200</a:t>
            </a:r>
            <a:pPr algn="r" indent="0" marL="0">
              <a:buNone/>
            </a:pPr>
            <a:r>
              <a:rPr lang="en-US" sz="1000" dirty="0">
                <a:solidFill>
                  <a:srgbClr val="666666"/>
                </a:solidFill>
                <a:latin typeface="Montserrat" pitchFamily="34" charset="0"/>
                <a:ea typeface="Montserrat" pitchFamily="34" charset="-122"/>
                <a:cs typeface="Montserrat" pitchFamily="34" charset="-120"/>
              </a:rPr>
              <a:t> / mo</a:t>
            </a:r>
            <a:endParaRPr lang="en-US" sz="2000" dirty="0"/>
          </a:p>
        </p:txBody>
      </p:sp>
      <p:sp>
        <p:nvSpPr>
          <p:cNvPr id="20" name="Text 18"/>
          <p:cNvSpPr/>
          <p:nvPr/>
        </p:nvSpPr>
        <p:spPr>
          <a:xfrm>
            <a:off x="6400800" y="5532120"/>
            <a:ext cx="5029200" cy="274320"/>
          </a:xfrm>
          <a:prstGeom prst="rect">
            <a:avLst/>
          </a:prstGeom>
          <a:noFill/>
          <a:ln/>
        </p:spPr>
        <p:txBody>
          <a:bodyPr wrap="square" rtlCol="0" anchor="ctr"/>
          <a:lstStyle/>
          <a:p>
            <a:pPr indent="0" marL="0">
              <a:buNone/>
            </a:pPr>
            <a:r>
              <a:rPr lang="en-US" sz="850" spc="100" kern="0" dirty="0">
                <a:solidFill>
                  <a:srgbClr val="666666"/>
                </a:solidFill>
                <a:latin typeface="Consolas" pitchFamily="34" charset="0"/>
                <a:ea typeface="Consolas" pitchFamily="34" charset="-122"/>
                <a:cs typeface="Consolas" pitchFamily="34" charset="-120"/>
              </a:rPr>
              <a:t>PROVISIONAL FIGURES, REPLACE WITH YOUR MODEL.</a:t>
            </a:r>
            <a:endParaRPr lang="en-US" sz="850" dirty="0"/>
          </a:p>
        </p:txBody>
      </p:sp>
      <p:sp>
        <p:nvSpPr>
          <p:cNvPr id="21" name="Text 19"/>
          <p:cNvSpPr/>
          <p:nvPr/>
        </p:nvSpPr>
        <p:spPr>
          <a:xfrm>
            <a:off x="9997135" y="6291072"/>
            <a:ext cx="1737360" cy="274320"/>
          </a:xfrm>
          <a:prstGeom prst="rect">
            <a:avLst/>
          </a:prstGeom>
          <a:noFill/>
          <a:ln/>
        </p:spPr>
        <p:txBody>
          <a:bodyPr wrap="square" rtlCol="0" anchor="ctr"/>
          <a:lstStyle/>
          <a:p>
            <a:pPr algn="r" indent="0" marL="0">
              <a:buNone/>
            </a:pPr>
            <a:r>
              <a:rPr lang="en-US" sz="900" spc="200" kern="0" dirty="0">
                <a:solidFill>
                  <a:srgbClr val="666666"/>
                </a:solidFill>
                <a:latin typeface="Consolas" pitchFamily="34" charset="0"/>
                <a:ea typeface="Consolas" pitchFamily="34" charset="-122"/>
                <a:cs typeface="Consolas" pitchFamily="34" charset="-120"/>
              </a:rPr>
              <a:t>05  /  06</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777240" y="1280160"/>
            <a:ext cx="5486400" cy="274320"/>
          </a:xfrm>
          <a:prstGeom prst="rect">
            <a:avLst/>
          </a:prstGeom>
          <a:noFill/>
          <a:ln/>
        </p:spPr>
        <p:txBody>
          <a:bodyPr wrap="square" rtlCol="0" anchor="ctr"/>
          <a:lstStyle/>
          <a:p>
            <a:pPr indent="0" marL="0">
              <a:buNone/>
            </a:pPr>
            <a:r>
              <a:rPr lang="en-US" sz="1000" b="1" spc="200" kern="0" dirty="0">
                <a:solidFill>
                  <a:srgbClr val="666666"/>
                </a:solidFill>
                <a:latin typeface="Montserrat" pitchFamily="34" charset="0"/>
                <a:ea typeface="Montserrat" pitchFamily="34" charset="-122"/>
                <a:cs typeface="Montserrat" pitchFamily="34" charset="-120"/>
              </a:rPr>
              <a:t>WHAT WE'RE RAISING FOR</a:t>
            </a:r>
            <a:endParaRPr lang="en-US" sz="1000" dirty="0"/>
          </a:p>
        </p:txBody>
      </p:sp>
      <p:sp>
        <p:nvSpPr>
          <p:cNvPr id="3" name="Text 1"/>
          <p:cNvSpPr/>
          <p:nvPr/>
        </p:nvSpPr>
        <p:spPr>
          <a:xfrm>
            <a:off x="777240" y="1645920"/>
            <a:ext cx="10607040" cy="731520"/>
          </a:xfrm>
          <a:prstGeom prst="rect">
            <a:avLst/>
          </a:prstGeom>
          <a:noFill/>
          <a:ln/>
        </p:spPr>
        <p:txBody>
          <a:bodyPr wrap="square" rtlCol="0" anchor="ctr"/>
          <a:lstStyle/>
          <a:p>
            <a:pPr indent="0" marL="0">
              <a:buNone/>
            </a:pPr>
            <a:r>
              <a:rPr lang="en-US" sz="3000" b="1" dirty="0">
                <a:solidFill>
                  <a:srgbClr val="111111"/>
                </a:solidFill>
                <a:latin typeface="Montserrat" pitchFamily="34" charset="0"/>
                <a:ea typeface="Montserrat" pitchFamily="34" charset="-122"/>
                <a:cs typeface="Montserrat" pitchFamily="34" charset="-120"/>
              </a:rPr>
              <a:t>Run the program, back the businesses.</a:t>
            </a:r>
            <a:endParaRPr lang="en-US" sz="3000" dirty="0"/>
          </a:p>
        </p:txBody>
      </p:sp>
      <p:sp>
        <p:nvSpPr>
          <p:cNvPr id="4" name="Shape 2"/>
          <p:cNvSpPr/>
          <p:nvPr/>
        </p:nvSpPr>
        <p:spPr>
          <a:xfrm>
            <a:off x="777240" y="2816352"/>
            <a:ext cx="10637215" cy="0"/>
          </a:xfrm>
          <a:prstGeom prst="line">
            <a:avLst/>
          </a:prstGeom>
          <a:noFill/>
          <a:ln w="12700">
            <a:solidFill>
              <a:srgbClr val="E5E5E5"/>
            </a:solidFill>
            <a:prstDash val="solid"/>
          </a:ln>
        </p:spPr>
      </p:sp>
      <p:sp>
        <p:nvSpPr>
          <p:cNvPr id="5" name="Text 3"/>
          <p:cNvSpPr/>
          <p:nvPr/>
        </p:nvSpPr>
        <p:spPr>
          <a:xfrm>
            <a:off x="777240" y="2926080"/>
            <a:ext cx="2194560" cy="365760"/>
          </a:xfrm>
          <a:prstGeom prst="rect">
            <a:avLst/>
          </a:prstGeom>
          <a:noFill/>
          <a:ln/>
        </p:spPr>
        <p:txBody>
          <a:bodyPr wrap="square" rtlCol="0" anchor="ctr"/>
          <a:lstStyle/>
          <a:p>
            <a:pPr indent="0" marL="0">
              <a:buNone/>
            </a:pPr>
            <a:r>
              <a:rPr lang="en-US" sz="1500" b="1" dirty="0">
                <a:solidFill>
                  <a:srgbClr val="111111"/>
                </a:solidFill>
                <a:latin typeface="Montserrat" pitchFamily="34" charset="0"/>
                <a:ea typeface="Montserrat" pitchFamily="34" charset="-122"/>
                <a:cs typeface="Montserrat" pitchFamily="34" charset="-120"/>
              </a:rPr>
              <a:t>Operations</a:t>
            </a:r>
            <a:endParaRPr lang="en-US" sz="1500" dirty="0"/>
          </a:p>
        </p:txBody>
      </p:sp>
      <p:sp>
        <p:nvSpPr>
          <p:cNvPr id="6" name="Text 4"/>
          <p:cNvSpPr/>
          <p:nvPr/>
        </p:nvSpPr>
        <p:spPr>
          <a:xfrm>
            <a:off x="3154680" y="2926080"/>
            <a:ext cx="8351215" cy="640080"/>
          </a:xfrm>
          <a:prstGeom prst="rect">
            <a:avLst/>
          </a:prstGeom>
          <a:noFill/>
          <a:ln/>
        </p:spPr>
        <p:txBody>
          <a:bodyPr wrap="square" rtlCol="0" anchor="ctr"/>
          <a:lstStyle/>
          <a:p>
            <a:pPr indent="0" marL="0">
              <a:lnSpc>
                <a:spcPts val="1900"/>
              </a:lnSpc>
              <a:buNone/>
            </a:pPr>
            <a:r>
              <a:rPr lang="en-US" sz="1300" dirty="0">
                <a:solidFill>
                  <a:srgbClr val="666666"/>
                </a:solidFill>
                <a:latin typeface="Montserrat" pitchFamily="34" charset="0"/>
                <a:ea typeface="Montserrat" pitchFamily="34" charset="-122"/>
                <a:cs typeface="Montserrat" pitchFamily="34" charset="-120"/>
              </a:rPr>
              <a:t>Tools, Build Hours, review, and the forum that keep a cohort of 100 running.</a:t>
            </a:r>
            <a:endParaRPr lang="en-US" sz="1300" dirty="0"/>
          </a:p>
        </p:txBody>
      </p:sp>
      <p:sp>
        <p:nvSpPr>
          <p:cNvPr id="7" name="Shape 5"/>
          <p:cNvSpPr/>
          <p:nvPr/>
        </p:nvSpPr>
        <p:spPr>
          <a:xfrm>
            <a:off x="777240" y="3685032"/>
            <a:ext cx="10637215" cy="0"/>
          </a:xfrm>
          <a:prstGeom prst="line">
            <a:avLst/>
          </a:prstGeom>
          <a:noFill/>
          <a:ln w="12700">
            <a:solidFill>
              <a:srgbClr val="E5E5E5"/>
            </a:solidFill>
            <a:prstDash val="solid"/>
          </a:ln>
        </p:spPr>
      </p:sp>
      <p:sp>
        <p:nvSpPr>
          <p:cNvPr id="8" name="Text 6"/>
          <p:cNvSpPr/>
          <p:nvPr/>
        </p:nvSpPr>
        <p:spPr>
          <a:xfrm>
            <a:off x="777240" y="3794760"/>
            <a:ext cx="2194560" cy="365760"/>
          </a:xfrm>
          <a:prstGeom prst="rect">
            <a:avLst/>
          </a:prstGeom>
          <a:noFill/>
          <a:ln/>
        </p:spPr>
        <p:txBody>
          <a:bodyPr wrap="square" rtlCol="0" anchor="ctr"/>
          <a:lstStyle/>
          <a:p>
            <a:pPr indent="0" marL="0">
              <a:buNone/>
            </a:pPr>
            <a:r>
              <a:rPr lang="en-US" sz="1500" b="1" dirty="0">
                <a:solidFill>
                  <a:srgbClr val="111111"/>
                </a:solidFill>
                <a:latin typeface="Montserrat" pitchFamily="34" charset="0"/>
                <a:ea typeface="Montserrat" pitchFamily="34" charset="-122"/>
                <a:cs typeface="Montserrat" pitchFamily="34" charset="-120"/>
              </a:rPr>
              <a:t>Investment</a:t>
            </a:r>
            <a:endParaRPr lang="en-US" sz="1500" dirty="0"/>
          </a:p>
        </p:txBody>
      </p:sp>
      <p:sp>
        <p:nvSpPr>
          <p:cNvPr id="9" name="Text 7"/>
          <p:cNvSpPr/>
          <p:nvPr/>
        </p:nvSpPr>
        <p:spPr>
          <a:xfrm>
            <a:off x="3154680" y="3794760"/>
            <a:ext cx="8351215" cy="640080"/>
          </a:xfrm>
          <a:prstGeom prst="rect">
            <a:avLst/>
          </a:prstGeom>
          <a:noFill/>
          <a:ln/>
        </p:spPr>
        <p:txBody>
          <a:bodyPr wrap="square" rtlCol="0" anchor="ctr"/>
          <a:lstStyle/>
          <a:p>
            <a:pPr indent="0" marL="0">
              <a:lnSpc>
                <a:spcPts val="1900"/>
              </a:lnSpc>
              <a:buNone/>
            </a:pPr>
            <a:r>
              <a:rPr lang="en-US" sz="1300" dirty="0">
                <a:solidFill>
                  <a:srgbClr val="666666"/>
                </a:solidFill>
                <a:latin typeface="Montserrat" pitchFamily="34" charset="0"/>
                <a:ea typeface="Montserrat" pitchFamily="34" charset="-122"/>
                <a:cs typeface="Montserrat" pitchFamily="34" charset="-120"/>
              </a:rPr>
              <a:t>A pool to back fellows' ventures as they grow, like an early-stage fund.</a:t>
            </a:r>
            <a:endParaRPr lang="en-US" sz="1300" dirty="0"/>
          </a:p>
        </p:txBody>
      </p:sp>
      <p:sp>
        <p:nvSpPr>
          <p:cNvPr id="10" name="Shape 8"/>
          <p:cNvSpPr/>
          <p:nvPr/>
        </p:nvSpPr>
        <p:spPr>
          <a:xfrm>
            <a:off x="777240" y="4553712"/>
            <a:ext cx="10637215" cy="0"/>
          </a:xfrm>
          <a:prstGeom prst="line">
            <a:avLst/>
          </a:prstGeom>
          <a:noFill/>
          <a:ln w="12700">
            <a:solidFill>
              <a:srgbClr val="E5E5E5"/>
            </a:solidFill>
            <a:prstDash val="solid"/>
          </a:ln>
        </p:spPr>
      </p:sp>
      <p:sp>
        <p:nvSpPr>
          <p:cNvPr id="11" name="Shape 9"/>
          <p:cNvSpPr/>
          <p:nvPr/>
        </p:nvSpPr>
        <p:spPr>
          <a:xfrm>
            <a:off x="777240" y="4892040"/>
            <a:ext cx="36576" cy="777240"/>
          </a:xfrm>
          <a:prstGeom prst="rect">
            <a:avLst/>
          </a:prstGeom>
          <a:solidFill>
            <a:srgbClr val="1683D8"/>
          </a:solidFill>
          <a:ln/>
        </p:spPr>
      </p:sp>
      <p:sp>
        <p:nvSpPr>
          <p:cNvPr id="12" name="Text 10"/>
          <p:cNvSpPr/>
          <p:nvPr/>
        </p:nvSpPr>
        <p:spPr>
          <a:xfrm>
            <a:off x="960120" y="4892040"/>
            <a:ext cx="8686800" cy="822960"/>
          </a:xfrm>
          <a:prstGeom prst="rect">
            <a:avLst/>
          </a:prstGeom>
          <a:noFill/>
          <a:ln/>
        </p:spPr>
        <p:txBody>
          <a:bodyPr wrap="square" rtlCol="0" anchor="ctr"/>
          <a:lstStyle/>
          <a:p>
            <a:pPr indent="0" marL="0">
              <a:lnSpc>
                <a:spcPts val="2000"/>
              </a:lnSpc>
              <a:buNone/>
            </a:pPr>
            <a:r>
              <a:rPr lang="en-US" sz="1300" dirty="0">
                <a:solidFill>
                  <a:srgbClr val="111111"/>
                </a:solidFill>
                <a:latin typeface="Montserrat" pitchFamily="34" charset="0"/>
                <a:ea typeface="Montserrat" pitchFamily="34" charset="-122"/>
                <a:cs typeface="Montserrat" pitchFamily="34" charset="-120"/>
              </a:rPr>
              <a:t>As those businesses grow, a share of the returns recycles into the fund, so Jenga leans less on grants each cohort.</a:t>
            </a:r>
            <a:endParaRPr lang="en-US" sz="1300" dirty="0"/>
          </a:p>
        </p:txBody>
      </p:sp>
      <p:sp>
        <p:nvSpPr>
          <p:cNvPr id="13" name="Text 11"/>
          <p:cNvSpPr/>
          <p:nvPr/>
        </p:nvSpPr>
        <p:spPr>
          <a:xfrm>
            <a:off x="9997135" y="6291072"/>
            <a:ext cx="1737360" cy="274320"/>
          </a:xfrm>
          <a:prstGeom prst="rect">
            <a:avLst/>
          </a:prstGeom>
          <a:noFill/>
          <a:ln/>
        </p:spPr>
        <p:txBody>
          <a:bodyPr wrap="square" rtlCol="0" anchor="ctr"/>
          <a:lstStyle/>
          <a:p>
            <a:pPr algn="r" indent="0" marL="0">
              <a:buNone/>
            </a:pPr>
            <a:r>
              <a:rPr lang="en-US" sz="900" spc="200" kern="0" dirty="0">
                <a:solidFill>
                  <a:srgbClr val="666666"/>
                </a:solidFill>
                <a:latin typeface="Consolas" pitchFamily="34" charset="0"/>
                <a:ea typeface="Consolas" pitchFamily="34" charset="-122"/>
                <a:cs typeface="Consolas" pitchFamily="34" charset="-120"/>
              </a:rPr>
              <a:t>06  /  06</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2026-05-28T17:22:13Z</dcterms:created>
  <dcterms:modified xsi:type="dcterms:W3CDTF">2026-05-28T17:22:13Z</dcterms:modified>
</cp:coreProperties>
</file>